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9"/>
  </p:notesMasterIdLst>
  <p:sldIdLst>
    <p:sldId id="262" r:id="rId5"/>
    <p:sldId id="257" r:id="rId6"/>
    <p:sldId id="258" r:id="rId7"/>
    <p:sldId id="260" r:id="rId8"/>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FEA"/>
    <a:srgbClr val="DDF47A"/>
    <a:srgbClr val="AFCB50"/>
    <a:srgbClr val="E1FFBD"/>
    <a:srgbClr val="E3F2B7"/>
    <a:srgbClr val="BDCB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1988"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ouk Overbeek | HIER" userId="5c5e37da-1bee-4439-a55b-ec6fe2044acf" providerId="ADAL" clId="{68E59236-64AE-46E8-8B36-3503651663C2}"/>
    <pc:docChg chg="undo custSel modSld">
      <pc:chgData name="Anouk Overbeek | HIER" userId="5c5e37da-1bee-4439-a55b-ec6fe2044acf" providerId="ADAL" clId="{68E59236-64AE-46E8-8B36-3503651663C2}" dt="2023-05-30T11:33:24.815" v="104" actId="20577"/>
      <pc:docMkLst>
        <pc:docMk/>
      </pc:docMkLst>
      <pc:sldChg chg="modSp mod">
        <pc:chgData name="Anouk Overbeek | HIER" userId="5c5e37da-1bee-4439-a55b-ec6fe2044acf" providerId="ADAL" clId="{68E59236-64AE-46E8-8B36-3503651663C2}" dt="2023-05-30T11:33:24.815" v="104" actId="20577"/>
        <pc:sldMkLst>
          <pc:docMk/>
          <pc:sldMk cId="2628228699" sldId="260"/>
        </pc:sldMkLst>
        <pc:spChg chg="mod">
          <ac:chgData name="Anouk Overbeek | HIER" userId="5c5e37da-1bee-4439-a55b-ec6fe2044acf" providerId="ADAL" clId="{68E59236-64AE-46E8-8B36-3503651663C2}" dt="2023-05-30T11:33:24.815" v="104" actId="20577"/>
          <ac:spMkLst>
            <pc:docMk/>
            <pc:sldMk cId="2628228699" sldId="260"/>
            <ac:spMk id="3" creationId="{5A923372-2D24-0C55-72B3-3E0FD0D7EC3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11CEE8-F5EC-E54C-8C4A-B5A1184AE0D8}" type="datetimeFigureOut">
              <a:rPr lang="nl-NL" smtClean="0"/>
              <a:t>30-5-2023</a:t>
            </a:fld>
            <a:endParaRPr lang="nl-NL"/>
          </a:p>
        </p:txBody>
      </p:sp>
      <p:sp>
        <p:nvSpPr>
          <p:cNvPr id="4" name="Tijdelijke aanduiding voor dia-afbeelding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38F6FA-E0E3-A544-B0A9-907AB3EAE3B1}" type="slidenum">
              <a:rPr lang="nl-NL" smtClean="0"/>
              <a:t>‹nr.›</a:t>
            </a:fld>
            <a:endParaRPr lang="nl-NL"/>
          </a:p>
        </p:txBody>
      </p:sp>
    </p:spTree>
    <p:extLst>
      <p:ext uri="{BB962C8B-B14F-4D97-AF65-F5344CB8AC3E}">
        <p14:creationId xmlns:p14="http://schemas.microsoft.com/office/powerpoint/2010/main" val="3445894636"/>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338388" y="1143000"/>
            <a:ext cx="2181225" cy="3086100"/>
          </a:xfrm>
        </p:spPr>
      </p:sp>
      <p:sp>
        <p:nvSpPr>
          <p:cNvPr id="3" name="Tijdelijke aanduiding voor notities 2"/>
          <p:cNvSpPr>
            <a:spLocks noGrp="1"/>
          </p:cNvSpPr>
          <p:nvPr>
            <p:ph type="body" idx="1"/>
          </p:nvPr>
        </p:nvSpPr>
        <p:spPr/>
        <p:txBody>
          <a:bodyPr/>
          <a:lstStyle/>
          <a:p>
            <a:r>
              <a:rPr lang="nl-NL" b="1"/>
              <a:t>ZO KAN JE HET LOGO AANPASSEN:</a:t>
            </a:r>
          </a:p>
          <a:p>
            <a:pPr>
              <a:buFont typeface="Arial" panose="020B0604020202020204" pitchFamily="34" charset="0"/>
              <a:buChar char="•"/>
            </a:pPr>
            <a:r>
              <a:rPr lang="nl-NL" b="0" i="0" u="none" strike="noStrike">
                <a:solidFill>
                  <a:srgbClr val="000000"/>
                </a:solidFill>
                <a:effectLst/>
              </a:rPr>
              <a:t>Klik op de afbeelding met de rechter muisknop</a:t>
            </a:r>
            <a:endParaRPr lang="nl-NL" b="0"/>
          </a:p>
          <a:p>
            <a:pPr>
              <a:buFont typeface="Arial" panose="020B0604020202020204" pitchFamily="34" charset="0"/>
              <a:buChar char="•"/>
            </a:pPr>
            <a:r>
              <a:rPr lang="nl-NL" b="0" i="0" u="none" strike="noStrike">
                <a:solidFill>
                  <a:srgbClr val="000000"/>
                </a:solidFill>
                <a:effectLst/>
              </a:rPr>
              <a:t>Kies "Afbeelding wijzigen"</a:t>
            </a:r>
            <a:endParaRPr lang="nl-NL" b="0"/>
          </a:p>
          <a:p>
            <a:pPr>
              <a:buFont typeface="Arial" panose="020B0604020202020204" pitchFamily="34" charset="0"/>
              <a:buChar char="•"/>
            </a:pPr>
            <a:r>
              <a:rPr lang="nl-NL" b="0" i="0" u="none" strike="noStrike">
                <a:solidFill>
                  <a:srgbClr val="000000"/>
                </a:solidFill>
                <a:effectLst/>
              </a:rPr>
              <a:t>Kies ”dit apparaat"</a:t>
            </a:r>
            <a:endParaRPr lang="nl-NL" b="0"/>
          </a:p>
          <a:p>
            <a:pPr>
              <a:buFont typeface="Arial" panose="020B0604020202020204" pitchFamily="34" charset="0"/>
              <a:buChar char="•"/>
            </a:pPr>
            <a:r>
              <a:rPr lang="nl-NL" b="0" i="0" u="none" strike="noStrike">
                <a:solidFill>
                  <a:srgbClr val="000000"/>
                </a:solidFill>
                <a:effectLst/>
              </a:rPr>
              <a:t>Zoek het logo wat je wilt plaatsen</a:t>
            </a:r>
            <a:endParaRPr lang="nl-NL" b="0"/>
          </a:p>
          <a:p>
            <a:endParaRPr lang="nl-NL"/>
          </a:p>
        </p:txBody>
      </p:sp>
      <p:sp>
        <p:nvSpPr>
          <p:cNvPr id="4" name="Tijdelijke aanduiding voor dianummer 3"/>
          <p:cNvSpPr>
            <a:spLocks noGrp="1"/>
          </p:cNvSpPr>
          <p:nvPr>
            <p:ph type="sldNum" sz="quarter" idx="5"/>
          </p:nvPr>
        </p:nvSpPr>
        <p:spPr/>
        <p:txBody>
          <a:bodyPr/>
          <a:lstStyle/>
          <a:p>
            <a:fld id="{3DAF8425-EB15-B14B-BBFC-E8B0DB44B145}" type="slidenum">
              <a:rPr lang="nl-NL" smtClean="0"/>
              <a:t>1</a:t>
            </a:fld>
            <a:endParaRPr lang="nl-NL"/>
          </a:p>
        </p:txBody>
      </p:sp>
    </p:spTree>
    <p:extLst>
      <p:ext uri="{BB962C8B-B14F-4D97-AF65-F5344CB8AC3E}">
        <p14:creationId xmlns:p14="http://schemas.microsoft.com/office/powerpoint/2010/main" val="757136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A38F6FA-E0E3-A544-B0A9-907AB3EAE3B1}" type="slidenum">
              <a:rPr lang="nl-NL" smtClean="0"/>
              <a:t>4</a:t>
            </a:fld>
            <a:endParaRPr lang="nl-NL"/>
          </a:p>
        </p:txBody>
      </p:sp>
    </p:spTree>
    <p:extLst>
      <p:ext uri="{BB962C8B-B14F-4D97-AF65-F5344CB8AC3E}">
        <p14:creationId xmlns:p14="http://schemas.microsoft.com/office/powerpoint/2010/main" val="3807085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nl-NL"/>
              <a:t>Klik om stijl te bewerken</a:t>
            </a:r>
            <a:endParaRPr lang="en-US"/>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0529A153-6283-5849-97DD-7B396CF72C21}" type="datetimeFigureOut">
              <a:rPr lang="nl-NL" smtClean="0"/>
              <a:t>30-5-2023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15DD7DC-42EC-B74E-A660-8152FA19BA8B}" type="slidenum">
              <a:rPr lang="nl-NL" smtClean="0"/>
              <a:t>‹nr.›</a:t>
            </a:fld>
            <a:endParaRPr lang="nl-NL"/>
          </a:p>
        </p:txBody>
      </p:sp>
    </p:spTree>
    <p:extLst>
      <p:ext uri="{BB962C8B-B14F-4D97-AF65-F5344CB8AC3E}">
        <p14:creationId xmlns:p14="http://schemas.microsoft.com/office/powerpoint/2010/main" val="3859448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0529A153-6283-5849-97DD-7B396CF72C21}" type="datetimeFigureOut">
              <a:rPr lang="nl-NL" smtClean="0"/>
              <a:t>30-5-2023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15DD7DC-42EC-B74E-A660-8152FA19BA8B}" type="slidenum">
              <a:rPr lang="nl-NL" smtClean="0"/>
              <a:t>‹nr.›</a:t>
            </a:fld>
            <a:endParaRPr lang="nl-NL"/>
          </a:p>
        </p:txBody>
      </p:sp>
    </p:spTree>
    <p:extLst>
      <p:ext uri="{BB962C8B-B14F-4D97-AF65-F5344CB8AC3E}">
        <p14:creationId xmlns:p14="http://schemas.microsoft.com/office/powerpoint/2010/main" val="1051867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0529A153-6283-5849-97DD-7B396CF72C21}" type="datetimeFigureOut">
              <a:rPr lang="nl-NL" smtClean="0"/>
              <a:t>30-5-2023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15DD7DC-42EC-B74E-A660-8152FA19BA8B}" type="slidenum">
              <a:rPr lang="nl-NL" smtClean="0"/>
              <a:t>‹nr.›</a:t>
            </a:fld>
            <a:endParaRPr lang="nl-NL"/>
          </a:p>
        </p:txBody>
      </p:sp>
    </p:spTree>
    <p:extLst>
      <p:ext uri="{BB962C8B-B14F-4D97-AF65-F5344CB8AC3E}">
        <p14:creationId xmlns:p14="http://schemas.microsoft.com/office/powerpoint/2010/main" val="4293981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0529A153-6283-5849-97DD-7B396CF72C21}" type="datetimeFigureOut">
              <a:rPr lang="nl-NL" smtClean="0"/>
              <a:t>30-5-2023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15DD7DC-42EC-B74E-A660-8152FA19BA8B}" type="slidenum">
              <a:rPr lang="nl-NL" smtClean="0"/>
              <a:t>‹nr.›</a:t>
            </a:fld>
            <a:endParaRPr lang="nl-NL"/>
          </a:p>
        </p:txBody>
      </p:sp>
    </p:spTree>
    <p:extLst>
      <p:ext uri="{BB962C8B-B14F-4D97-AF65-F5344CB8AC3E}">
        <p14:creationId xmlns:p14="http://schemas.microsoft.com/office/powerpoint/2010/main" val="88526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nl-NL"/>
              <a:t>Klik om stijl te bewerken</a:t>
            </a:r>
            <a:endParaRPr lang="en-US"/>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0529A153-6283-5849-97DD-7B396CF72C21}" type="datetimeFigureOut">
              <a:rPr lang="nl-NL" smtClean="0"/>
              <a:t>30-5-2023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15DD7DC-42EC-B74E-A660-8152FA19BA8B}" type="slidenum">
              <a:rPr lang="nl-NL" smtClean="0"/>
              <a:t>‹nr.›</a:t>
            </a:fld>
            <a:endParaRPr lang="nl-NL"/>
          </a:p>
        </p:txBody>
      </p:sp>
    </p:spTree>
    <p:extLst>
      <p:ext uri="{BB962C8B-B14F-4D97-AF65-F5344CB8AC3E}">
        <p14:creationId xmlns:p14="http://schemas.microsoft.com/office/powerpoint/2010/main" val="3850172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519728" y="2846200"/>
            <a:ext cx="3212862" cy="678385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3827085" y="2846200"/>
            <a:ext cx="3212862" cy="678385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0529A153-6283-5849-97DD-7B396CF72C21}" type="datetimeFigureOut">
              <a:rPr lang="nl-NL" smtClean="0"/>
              <a:t>30-5-2023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15DD7DC-42EC-B74E-A660-8152FA19BA8B}" type="slidenum">
              <a:rPr lang="nl-NL" smtClean="0"/>
              <a:t>‹nr.›</a:t>
            </a:fld>
            <a:endParaRPr lang="nl-NL"/>
          </a:p>
        </p:txBody>
      </p:sp>
    </p:spTree>
    <p:extLst>
      <p:ext uri="{BB962C8B-B14F-4D97-AF65-F5344CB8AC3E}">
        <p14:creationId xmlns:p14="http://schemas.microsoft.com/office/powerpoint/2010/main" val="3105727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nl-NL"/>
              <a:t>Klik om stijl te bewerken</a:t>
            </a:r>
            <a:endParaRPr lang="en-US"/>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nl-NL"/>
              <a:t>Klikken om de tekststijl van het model te bewerken</a:t>
            </a:r>
          </a:p>
        </p:txBody>
      </p:sp>
      <p:sp>
        <p:nvSpPr>
          <p:cNvPr id="4" name="Content Placeholder 3"/>
          <p:cNvSpPr>
            <a:spLocks noGrp="1"/>
          </p:cNvSpPr>
          <p:nvPr>
            <p:ph sz="half" idx="2"/>
          </p:nvPr>
        </p:nvSpPr>
        <p:spPr>
          <a:xfrm>
            <a:off x="520713" y="3905482"/>
            <a:ext cx="3198096" cy="57443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nl-NL"/>
              <a:t>Klikken om de tekststijl van het model te bewerken</a:t>
            </a:r>
          </a:p>
        </p:txBody>
      </p:sp>
      <p:sp>
        <p:nvSpPr>
          <p:cNvPr id="6" name="Content Placeholder 5"/>
          <p:cNvSpPr>
            <a:spLocks noGrp="1"/>
          </p:cNvSpPr>
          <p:nvPr>
            <p:ph sz="quarter" idx="4"/>
          </p:nvPr>
        </p:nvSpPr>
        <p:spPr>
          <a:xfrm>
            <a:off x="3827086" y="3905482"/>
            <a:ext cx="3213847" cy="57443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0529A153-6283-5849-97DD-7B396CF72C21}" type="datetimeFigureOut">
              <a:rPr lang="nl-NL" smtClean="0"/>
              <a:t>30-5-2023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315DD7DC-42EC-B74E-A660-8152FA19BA8B}" type="slidenum">
              <a:rPr lang="nl-NL" smtClean="0"/>
              <a:t>‹nr.›</a:t>
            </a:fld>
            <a:endParaRPr lang="nl-NL"/>
          </a:p>
        </p:txBody>
      </p:sp>
    </p:spTree>
    <p:extLst>
      <p:ext uri="{BB962C8B-B14F-4D97-AF65-F5344CB8AC3E}">
        <p14:creationId xmlns:p14="http://schemas.microsoft.com/office/powerpoint/2010/main" val="2665904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0529A153-6283-5849-97DD-7B396CF72C21}" type="datetimeFigureOut">
              <a:rPr lang="nl-NL" smtClean="0"/>
              <a:t>30-5-2023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315DD7DC-42EC-B74E-A660-8152FA19BA8B}" type="slidenum">
              <a:rPr lang="nl-NL" smtClean="0"/>
              <a:t>‹nr.›</a:t>
            </a:fld>
            <a:endParaRPr lang="nl-NL"/>
          </a:p>
        </p:txBody>
      </p:sp>
    </p:spTree>
    <p:extLst>
      <p:ext uri="{BB962C8B-B14F-4D97-AF65-F5344CB8AC3E}">
        <p14:creationId xmlns:p14="http://schemas.microsoft.com/office/powerpoint/2010/main" val="4256344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29A153-6283-5849-97DD-7B396CF72C21}" type="datetimeFigureOut">
              <a:rPr lang="nl-NL" smtClean="0"/>
              <a:t>30-5-2023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315DD7DC-42EC-B74E-A660-8152FA19BA8B}" type="slidenum">
              <a:rPr lang="nl-NL" smtClean="0"/>
              <a:t>‹nr.›</a:t>
            </a:fld>
            <a:endParaRPr lang="nl-NL"/>
          </a:p>
        </p:txBody>
      </p:sp>
    </p:spTree>
    <p:extLst>
      <p:ext uri="{BB962C8B-B14F-4D97-AF65-F5344CB8AC3E}">
        <p14:creationId xmlns:p14="http://schemas.microsoft.com/office/powerpoint/2010/main" val="4099917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nl-NL"/>
              <a:t>Klik om stijl te bewerken</a:t>
            </a:r>
            <a:endParaRPr lang="en-US"/>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529A153-6283-5849-97DD-7B396CF72C21}" type="datetimeFigureOut">
              <a:rPr lang="nl-NL" smtClean="0"/>
              <a:t>30-5-2023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15DD7DC-42EC-B74E-A660-8152FA19BA8B}" type="slidenum">
              <a:rPr lang="nl-NL" smtClean="0"/>
              <a:t>‹nr.›</a:t>
            </a:fld>
            <a:endParaRPr lang="nl-NL"/>
          </a:p>
        </p:txBody>
      </p:sp>
    </p:spTree>
    <p:extLst>
      <p:ext uri="{BB962C8B-B14F-4D97-AF65-F5344CB8AC3E}">
        <p14:creationId xmlns:p14="http://schemas.microsoft.com/office/powerpoint/2010/main" val="2439020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nl-NL"/>
              <a:t>Klik om stijl te bewerken</a:t>
            </a:r>
            <a:endParaRPr lang="en-US"/>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529A153-6283-5849-97DD-7B396CF72C21}" type="datetimeFigureOut">
              <a:rPr lang="nl-NL" smtClean="0"/>
              <a:t>30-5-2023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15DD7DC-42EC-B74E-A660-8152FA19BA8B}" type="slidenum">
              <a:rPr lang="nl-NL" smtClean="0"/>
              <a:t>‹nr.›</a:t>
            </a:fld>
            <a:endParaRPr lang="nl-NL"/>
          </a:p>
        </p:txBody>
      </p:sp>
    </p:spTree>
    <p:extLst>
      <p:ext uri="{BB962C8B-B14F-4D97-AF65-F5344CB8AC3E}">
        <p14:creationId xmlns:p14="http://schemas.microsoft.com/office/powerpoint/2010/main" val="2820807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0529A153-6283-5849-97DD-7B396CF72C21}" type="datetimeFigureOut">
              <a:rPr lang="nl-NL" smtClean="0"/>
              <a:t>30-5-2023</a:t>
            </a:fld>
            <a:endParaRPr lang="nl-NL"/>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15DD7DC-42EC-B74E-A660-8152FA19BA8B}" type="slidenum">
              <a:rPr lang="nl-NL" smtClean="0"/>
              <a:t>‹nr.›</a:t>
            </a:fld>
            <a:endParaRPr lang="nl-NL"/>
          </a:p>
        </p:txBody>
      </p:sp>
    </p:spTree>
    <p:extLst>
      <p:ext uri="{BB962C8B-B14F-4D97-AF65-F5344CB8AC3E}">
        <p14:creationId xmlns:p14="http://schemas.microsoft.com/office/powerpoint/2010/main" val="26759603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DF5AD145-5A91-FFCF-D500-1E905B9969E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9903" y="-27141"/>
            <a:ext cx="7579578" cy="10718953"/>
          </a:xfrm>
          <a:prstGeom prst="rect">
            <a:avLst/>
          </a:prstGeom>
        </p:spPr>
      </p:pic>
      <p:pic>
        <p:nvPicPr>
          <p:cNvPr id="13" name="Afbeelding 12" descr="Afbeelding met tekst&#10;&#10;Automatisch gegenereerde beschrijving">
            <a:extLst>
              <a:ext uri="{FF2B5EF4-FFF2-40B4-BE49-F238E27FC236}">
                <a16:creationId xmlns:a16="http://schemas.microsoft.com/office/drawing/2014/main" id="{038B5203-BDEE-1D58-235E-B5524A09224D}"/>
              </a:ext>
            </a:extLst>
          </p:cNvPr>
          <p:cNvPicPr>
            <a:picLocks noChangeAspect="1"/>
          </p:cNvPicPr>
          <p:nvPr/>
        </p:nvPicPr>
        <p:blipFill>
          <a:blip r:embed="rId4"/>
          <a:stretch>
            <a:fillRect/>
          </a:stretch>
        </p:blipFill>
        <p:spPr>
          <a:xfrm>
            <a:off x="-17509" y="-24747"/>
            <a:ext cx="7579578" cy="10718954"/>
          </a:xfrm>
          <a:prstGeom prst="rect">
            <a:avLst/>
          </a:prstGeom>
        </p:spPr>
      </p:pic>
      <p:pic>
        <p:nvPicPr>
          <p:cNvPr id="10" name="Afbeelding 9">
            <a:extLst>
              <a:ext uri="{FF2B5EF4-FFF2-40B4-BE49-F238E27FC236}">
                <a16:creationId xmlns:a16="http://schemas.microsoft.com/office/drawing/2014/main" id="{0CA56C57-8B5C-2C1E-D3D2-4E2535B3D620}"/>
              </a:ext>
            </a:extLst>
          </p:cNvPr>
          <p:cNvPicPr>
            <a:picLocks noChangeAspect="1"/>
          </p:cNvPicPr>
          <p:nvPr/>
        </p:nvPicPr>
        <p:blipFill>
          <a:blip r:embed="rId5"/>
          <a:stretch>
            <a:fillRect/>
          </a:stretch>
        </p:blipFill>
        <p:spPr>
          <a:xfrm>
            <a:off x="-16112" y="9712271"/>
            <a:ext cx="7575787" cy="989500"/>
          </a:xfrm>
          <a:prstGeom prst="rect">
            <a:avLst/>
          </a:prstGeom>
        </p:spPr>
      </p:pic>
      <p:pic>
        <p:nvPicPr>
          <p:cNvPr id="5" name="Afbeelding 4">
            <a:extLst>
              <a:ext uri="{FF2B5EF4-FFF2-40B4-BE49-F238E27FC236}">
                <a16:creationId xmlns:a16="http://schemas.microsoft.com/office/drawing/2014/main" id="{A658BF5B-B3E0-9ECF-12F4-4EDD28CBB4DE}"/>
              </a:ext>
            </a:extLst>
          </p:cNvPr>
          <p:cNvPicPr>
            <a:picLocks noChangeAspect="1"/>
          </p:cNvPicPr>
          <p:nvPr/>
        </p:nvPicPr>
        <p:blipFill>
          <a:blip r:embed="rId6"/>
          <a:srcRect/>
          <a:stretch/>
        </p:blipFill>
        <p:spPr>
          <a:xfrm>
            <a:off x="5309653" y="538028"/>
            <a:ext cx="1789522" cy="1789522"/>
          </a:xfrm>
          <a:prstGeom prst="rect">
            <a:avLst/>
          </a:prstGeom>
        </p:spPr>
      </p:pic>
      <p:pic>
        <p:nvPicPr>
          <p:cNvPr id="4" name="Afbeelding 3">
            <a:extLst>
              <a:ext uri="{FF2B5EF4-FFF2-40B4-BE49-F238E27FC236}">
                <a16:creationId xmlns:a16="http://schemas.microsoft.com/office/drawing/2014/main" id="{E3D21E8C-9388-511F-1871-E451F0AF9217}"/>
              </a:ext>
            </a:extLst>
          </p:cNvPr>
          <p:cNvPicPr>
            <a:picLocks noChangeAspect="1"/>
          </p:cNvPicPr>
          <p:nvPr/>
        </p:nvPicPr>
        <p:blipFill>
          <a:blip r:embed="rId7"/>
          <a:stretch>
            <a:fillRect/>
          </a:stretch>
        </p:blipFill>
        <p:spPr>
          <a:xfrm>
            <a:off x="-19903" y="-27140"/>
            <a:ext cx="4268067" cy="4268067"/>
          </a:xfrm>
          <a:prstGeom prst="rect">
            <a:avLst/>
          </a:prstGeom>
        </p:spPr>
      </p:pic>
      <p:sp>
        <p:nvSpPr>
          <p:cNvPr id="3" name="Rechthoek 2">
            <a:extLst>
              <a:ext uri="{FF2B5EF4-FFF2-40B4-BE49-F238E27FC236}">
                <a16:creationId xmlns:a16="http://schemas.microsoft.com/office/drawing/2014/main" id="{87D6670E-4287-713D-8851-0E755BF39B8D}"/>
              </a:ext>
            </a:extLst>
          </p:cNvPr>
          <p:cNvSpPr/>
          <p:nvPr/>
        </p:nvSpPr>
        <p:spPr>
          <a:xfrm>
            <a:off x="-22297" y="9705278"/>
            <a:ext cx="4336379" cy="1003485"/>
          </a:xfrm>
          <a:custGeom>
            <a:avLst/>
            <a:gdLst>
              <a:gd name="connsiteX0" fmla="*/ 0 w 4320870"/>
              <a:gd name="connsiteY0" fmla="*/ 0 h 1027614"/>
              <a:gd name="connsiteX1" fmla="*/ 4320870 w 4320870"/>
              <a:gd name="connsiteY1" fmla="*/ 0 h 1027614"/>
              <a:gd name="connsiteX2" fmla="*/ 4320870 w 4320870"/>
              <a:gd name="connsiteY2" fmla="*/ 1027614 h 1027614"/>
              <a:gd name="connsiteX3" fmla="*/ 0 w 4320870"/>
              <a:gd name="connsiteY3" fmla="*/ 1027614 h 1027614"/>
              <a:gd name="connsiteX4" fmla="*/ 0 w 4320870"/>
              <a:gd name="connsiteY4" fmla="*/ 0 h 1027614"/>
              <a:gd name="connsiteX0" fmla="*/ 0 w 4503750"/>
              <a:gd name="connsiteY0" fmla="*/ 0 h 1036758"/>
              <a:gd name="connsiteX1" fmla="*/ 4320870 w 4503750"/>
              <a:gd name="connsiteY1" fmla="*/ 0 h 1036758"/>
              <a:gd name="connsiteX2" fmla="*/ 4503750 w 4503750"/>
              <a:gd name="connsiteY2" fmla="*/ 1036758 h 1036758"/>
              <a:gd name="connsiteX3" fmla="*/ 0 w 4503750"/>
              <a:gd name="connsiteY3" fmla="*/ 1027614 h 1036758"/>
              <a:gd name="connsiteX4" fmla="*/ 0 w 4503750"/>
              <a:gd name="connsiteY4" fmla="*/ 0 h 1036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3750" h="1036758">
                <a:moveTo>
                  <a:pt x="0" y="0"/>
                </a:moveTo>
                <a:lnTo>
                  <a:pt x="4320870" y="0"/>
                </a:lnTo>
                <a:lnTo>
                  <a:pt x="4503750" y="1036758"/>
                </a:lnTo>
                <a:lnTo>
                  <a:pt x="0" y="1027614"/>
                </a:lnTo>
                <a:lnTo>
                  <a:pt x="0" y="0"/>
                </a:lnTo>
                <a:close/>
              </a:path>
            </a:pathLst>
          </a:custGeom>
          <a:solidFill>
            <a:srgbClr val="AFCB50">
              <a:alpha val="4101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62"/>
          </a:p>
        </p:txBody>
      </p:sp>
      <p:sp>
        <p:nvSpPr>
          <p:cNvPr id="9" name="Titel 1">
            <a:extLst>
              <a:ext uri="{FF2B5EF4-FFF2-40B4-BE49-F238E27FC236}">
                <a16:creationId xmlns:a16="http://schemas.microsoft.com/office/drawing/2014/main" id="{A9DBCE87-C0FC-1E44-13BF-AE3DD613A20E}"/>
              </a:ext>
            </a:extLst>
          </p:cNvPr>
          <p:cNvSpPr>
            <a:spLocks noGrp="1"/>
          </p:cNvSpPr>
          <p:nvPr>
            <p:ph type="ctrTitle"/>
          </p:nvPr>
        </p:nvSpPr>
        <p:spPr>
          <a:xfrm>
            <a:off x="1218691" y="1532678"/>
            <a:ext cx="5880485" cy="1581394"/>
          </a:xfrm>
        </p:spPr>
        <p:txBody>
          <a:bodyPr anchor="t">
            <a:noAutofit/>
          </a:bodyPr>
          <a:lstStyle/>
          <a:p>
            <a:pPr algn="l"/>
            <a:r>
              <a:rPr lang="nl-NL" sz="3022" b="1">
                <a:latin typeface="Montserrat" pitchFamily="2" charset="77"/>
                <a:ea typeface="Calibri" panose="020F0502020204030204" pitchFamily="34" charset="0"/>
                <a:cs typeface="Times New Roman" panose="02020603050405020304" pitchFamily="18" charset="0"/>
              </a:rPr>
              <a:t>Doe mee met zonnepanelen </a:t>
            </a:r>
            <a:br>
              <a:rPr lang="nl-NL" sz="3022" b="1">
                <a:latin typeface="Montserrat" pitchFamily="2" charset="77"/>
                <a:ea typeface="Calibri" panose="020F0502020204030204" pitchFamily="34" charset="0"/>
                <a:cs typeface="Times New Roman" panose="02020603050405020304" pitchFamily="18" charset="0"/>
              </a:rPr>
            </a:br>
            <a:r>
              <a:rPr lang="nl-NL" sz="3022" b="1">
                <a:latin typeface="Montserrat" pitchFamily="2" charset="77"/>
                <a:ea typeface="Calibri" panose="020F0502020204030204" pitchFamily="34" charset="0"/>
                <a:cs typeface="Times New Roman" panose="02020603050405020304" pitchFamily="18" charset="0"/>
              </a:rPr>
              <a:t>op onze VvE </a:t>
            </a:r>
            <a:br>
              <a:rPr lang="nl-NL" sz="3022" b="1">
                <a:latin typeface="Montserrat" pitchFamily="2" charset="77"/>
                <a:ea typeface="Calibri" panose="020F0502020204030204" pitchFamily="34" charset="0"/>
                <a:cs typeface="Times New Roman" panose="02020603050405020304" pitchFamily="18" charset="0"/>
              </a:rPr>
            </a:br>
            <a:r>
              <a:rPr lang="nl-NL" sz="3022" b="1">
                <a:latin typeface="Montserrat" pitchFamily="2" charset="77"/>
                <a:ea typeface="Calibri" panose="020F0502020204030204" pitchFamily="34" charset="0"/>
                <a:cs typeface="Times New Roman" panose="02020603050405020304" pitchFamily="18" charset="0"/>
              </a:rPr>
              <a:t>[NAAM]</a:t>
            </a:r>
            <a:endParaRPr lang="nl-NL" sz="3022" b="1">
              <a:latin typeface="Montserrat" pitchFamily="2" charset="77"/>
            </a:endParaRPr>
          </a:p>
        </p:txBody>
      </p:sp>
    </p:spTree>
    <p:extLst>
      <p:ext uri="{BB962C8B-B14F-4D97-AF65-F5344CB8AC3E}">
        <p14:creationId xmlns:p14="http://schemas.microsoft.com/office/powerpoint/2010/main" val="1316285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D151D6C0-C7FD-D719-86C8-303918BC1702}"/>
              </a:ext>
            </a:extLst>
          </p:cNvPr>
          <p:cNvSpPr/>
          <p:nvPr/>
        </p:nvSpPr>
        <p:spPr>
          <a:xfrm>
            <a:off x="1" y="3874673"/>
            <a:ext cx="7559675" cy="1630213"/>
          </a:xfrm>
          <a:prstGeom prst="rect">
            <a:avLst/>
          </a:prstGeom>
          <a:solidFill>
            <a:srgbClr val="E3F2B7">
              <a:alpha val="8490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15"/>
          </a:p>
        </p:txBody>
      </p:sp>
      <p:sp>
        <p:nvSpPr>
          <p:cNvPr id="10" name="Tekstvak 9">
            <a:extLst>
              <a:ext uri="{FF2B5EF4-FFF2-40B4-BE49-F238E27FC236}">
                <a16:creationId xmlns:a16="http://schemas.microsoft.com/office/drawing/2014/main" id="{EEEC1459-664C-3E13-1FB2-0092ABFD5DB5}"/>
              </a:ext>
            </a:extLst>
          </p:cNvPr>
          <p:cNvSpPr txBox="1"/>
          <p:nvPr/>
        </p:nvSpPr>
        <p:spPr>
          <a:xfrm>
            <a:off x="378948" y="4641409"/>
            <a:ext cx="6478215" cy="721736"/>
          </a:xfrm>
          <a:prstGeom prst="rect">
            <a:avLst/>
          </a:prstGeom>
          <a:noFill/>
        </p:spPr>
        <p:txBody>
          <a:bodyPr wrap="square">
            <a:spAutoFit/>
          </a:bodyPr>
          <a:lstStyle/>
          <a:p>
            <a:pPr>
              <a:lnSpc>
                <a:spcPct val="107000"/>
              </a:lnSpc>
              <a:spcAft>
                <a:spcPts val="863"/>
              </a:spcAft>
            </a:pPr>
            <a:r>
              <a:rPr lang="nl-NL" sz="1295">
                <a:latin typeface="Open Sans" panose="020B0606030504020204" pitchFamily="34" charset="0"/>
                <a:ea typeface="Open Sans" panose="020B0606030504020204" pitchFamily="34" charset="0"/>
                <a:cs typeface="Open Sans" panose="020B0606030504020204" pitchFamily="34" charset="0"/>
              </a:rPr>
              <a:t>Samen als VvE kunnen we zonnepanelen installeren op ons dak. Dat is slim voor onze portemonnee én zo wekken we samen groene stroom op. Doe je met ons mee? </a:t>
            </a:r>
          </a:p>
        </p:txBody>
      </p:sp>
      <p:pic>
        <p:nvPicPr>
          <p:cNvPr id="3" name="Afbeelding 2">
            <a:extLst>
              <a:ext uri="{FF2B5EF4-FFF2-40B4-BE49-F238E27FC236}">
                <a16:creationId xmlns:a16="http://schemas.microsoft.com/office/drawing/2014/main" id="{1F868BF5-119A-F9AB-05B6-B9CBE167F157}"/>
              </a:ext>
            </a:extLst>
          </p:cNvPr>
          <p:cNvPicPr>
            <a:picLocks noChangeAspect="1"/>
          </p:cNvPicPr>
          <p:nvPr/>
        </p:nvPicPr>
        <p:blipFill>
          <a:blip r:embed="rId2"/>
          <a:stretch>
            <a:fillRect/>
          </a:stretch>
        </p:blipFill>
        <p:spPr>
          <a:xfrm>
            <a:off x="4677690" y="3525396"/>
            <a:ext cx="937525" cy="937525"/>
          </a:xfrm>
          <a:prstGeom prst="rect">
            <a:avLst/>
          </a:prstGeom>
        </p:spPr>
      </p:pic>
      <p:pic>
        <p:nvPicPr>
          <p:cNvPr id="4" name="Afbeelding 3">
            <a:extLst>
              <a:ext uri="{FF2B5EF4-FFF2-40B4-BE49-F238E27FC236}">
                <a16:creationId xmlns:a16="http://schemas.microsoft.com/office/drawing/2014/main" id="{96A8F266-7E8A-E1DE-640E-AE10DB2B13C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03802" y="731457"/>
            <a:ext cx="4255874" cy="3391089"/>
          </a:xfrm>
          <a:prstGeom prst="rect">
            <a:avLst/>
          </a:prstGeom>
        </p:spPr>
      </p:pic>
      <p:pic>
        <p:nvPicPr>
          <p:cNvPr id="5" name="Afbeelding 4">
            <a:extLst>
              <a:ext uri="{FF2B5EF4-FFF2-40B4-BE49-F238E27FC236}">
                <a16:creationId xmlns:a16="http://schemas.microsoft.com/office/drawing/2014/main" id="{9D95CBC6-5C5B-F9A8-9CE6-CDF6B4B836C0}"/>
              </a:ext>
            </a:extLst>
          </p:cNvPr>
          <p:cNvPicPr>
            <a:picLocks noChangeAspect="1"/>
          </p:cNvPicPr>
          <p:nvPr/>
        </p:nvPicPr>
        <p:blipFill>
          <a:blip r:embed="rId4"/>
          <a:stretch>
            <a:fillRect/>
          </a:stretch>
        </p:blipFill>
        <p:spPr>
          <a:xfrm>
            <a:off x="0" y="53"/>
            <a:ext cx="5595582" cy="4449746"/>
          </a:xfrm>
          <a:prstGeom prst="rect">
            <a:avLst/>
          </a:prstGeom>
        </p:spPr>
      </p:pic>
      <p:sp>
        <p:nvSpPr>
          <p:cNvPr id="6" name="Tekstvak 5">
            <a:extLst>
              <a:ext uri="{FF2B5EF4-FFF2-40B4-BE49-F238E27FC236}">
                <a16:creationId xmlns:a16="http://schemas.microsoft.com/office/drawing/2014/main" id="{8D0E09E4-7524-9659-134A-3C74B4A1876F}"/>
              </a:ext>
            </a:extLst>
          </p:cNvPr>
          <p:cNvSpPr txBox="1"/>
          <p:nvPr/>
        </p:nvSpPr>
        <p:spPr>
          <a:xfrm>
            <a:off x="452141" y="1097384"/>
            <a:ext cx="3288622" cy="3077766"/>
          </a:xfrm>
          <a:prstGeom prst="rect">
            <a:avLst/>
          </a:prstGeom>
          <a:noFill/>
        </p:spPr>
        <p:txBody>
          <a:bodyPr wrap="square">
            <a:spAutoFit/>
          </a:bodyPr>
          <a:lstStyle/>
          <a:p>
            <a:pPr>
              <a:lnSpc>
                <a:spcPct val="107000"/>
              </a:lnSpc>
              <a:spcAft>
                <a:spcPts val="863"/>
              </a:spcAft>
            </a:pPr>
            <a:r>
              <a:rPr lang="nl-NL" sz="1400" b="1">
                <a:latin typeface="Open Sans" panose="020B0606030504020204" pitchFamily="34" charset="0"/>
                <a:ea typeface="Open Sans" panose="020B0606030504020204" pitchFamily="34" charset="0"/>
                <a:cs typeface="Open Sans" panose="020B0606030504020204" pitchFamily="34" charset="0"/>
              </a:rPr>
              <a:t>We zijn met z’n allen meer dan </a:t>
            </a:r>
            <a:br>
              <a:rPr lang="nl-NL" sz="1400" b="1">
                <a:latin typeface="Open Sans" panose="020B0606030504020204" pitchFamily="34" charset="0"/>
                <a:ea typeface="Open Sans" panose="020B0606030504020204" pitchFamily="34" charset="0"/>
                <a:cs typeface="Open Sans" panose="020B0606030504020204" pitchFamily="34" charset="0"/>
              </a:rPr>
            </a:br>
            <a:r>
              <a:rPr lang="nl-NL" sz="1400" b="1">
                <a:latin typeface="Open Sans" panose="020B0606030504020204" pitchFamily="34" charset="0"/>
                <a:ea typeface="Open Sans" panose="020B0606030504020204" pitchFamily="34" charset="0"/>
                <a:cs typeface="Open Sans" panose="020B0606030504020204" pitchFamily="34" charset="0"/>
              </a:rPr>
              <a:t>ooit bezig met het besparen van energie. De prijzen zijn immers enorm gestegen. Of misschien doe je het voor een gezonde aarde of voor de toekomst van de kinderen en kleinkinderen. </a:t>
            </a:r>
            <a:br>
              <a:rPr lang="nl-NL" sz="1400" b="1">
                <a:latin typeface="Open Sans" panose="020B0606030504020204" pitchFamily="34" charset="0"/>
                <a:ea typeface="Open Sans" panose="020B0606030504020204" pitchFamily="34" charset="0"/>
                <a:cs typeface="Open Sans" panose="020B0606030504020204" pitchFamily="34" charset="0"/>
              </a:rPr>
            </a:br>
            <a:br>
              <a:rPr lang="nl-NL" sz="1400" b="1">
                <a:latin typeface="Open Sans" panose="020B0606030504020204" pitchFamily="34" charset="0"/>
                <a:ea typeface="Open Sans" panose="020B0606030504020204" pitchFamily="34" charset="0"/>
                <a:cs typeface="Open Sans" panose="020B0606030504020204" pitchFamily="34" charset="0"/>
              </a:rPr>
            </a:br>
            <a:r>
              <a:rPr lang="nl-NL" sz="1400" b="1">
                <a:latin typeface="Open Sans" panose="020B0606030504020204" pitchFamily="34" charset="0"/>
                <a:ea typeface="Open Sans" panose="020B0606030504020204" pitchFamily="34" charset="0"/>
                <a:cs typeface="Open Sans" panose="020B0606030504020204" pitchFamily="34" charset="0"/>
              </a:rPr>
              <a:t>Wat je reden ook is, we weten dat er wat moet gebeuren, en dit is het moment om door te pakken. </a:t>
            </a:r>
            <a:br>
              <a:rPr lang="nl-NL" sz="1400" b="1">
                <a:latin typeface="Open Sans" panose="020B0606030504020204" pitchFamily="34" charset="0"/>
                <a:ea typeface="Open Sans" panose="020B0606030504020204" pitchFamily="34" charset="0"/>
                <a:cs typeface="Open Sans" panose="020B0606030504020204" pitchFamily="34" charset="0"/>
              </a:rPr>
            </a:br>
            <a:r>
              <a:rPr lang="nl-NL" sz="1400" b="1">
                <a:latin typeface="Open Sans" panose="020B0606030504020204" pitchFamily="34" charset="0"/>
                <a:ea typeface="Open Sans" panose="020B0606030504020204" pitchFamily="34" charset="0"/>
                <a:cs typeface="Open Sans" panose="020B0606030504020204" pitchFamily="34" charset="0"/>
              </a:rPr>
              <a:t>En laten we dat vooral samen doen. </a:t>
            </a:r>
          </a:p>
        </p:txBody>
      </p:sp>
      <p:sp>
        <p:nvSpPr>
          <p:cNvPr id="12" name="Tekstvak 11">
            <a:extLst>
              <a:ext uri="{FF2B5EF4-FFF2-40B4-BE49-F238E27FC236}">
                <a16:creationId xmlns:a16="http://schemas.microsoft.com/office/drawing/2014/main" id="{8FA29EBB-6294-7C5F-08FE-50CC86FDF332}"/>
              </a:ext>
            </a:extLst>
          </p:cNvPr>
          <p:cNvSpPr txBox="1"/>
          <p:nvPr/>
        </p:nvSpPr>
        <p:spPr>
          <a:xfrm>
            <a:off x="378948" y="5923179"/>
            <a:ext cx="6478215" cy="3449406"/>
          </a:xfrm>
          <a:prstGeom prst="rect">
            <a:avLst/>
          </a:prstGeom>
          <a:noFill/>
        </p:spPr>
        <p:txBody>
          <a:bodyPr wrap="square">
            <a:spAutoFit/>
          </a:bodyPr>
          <a:lstStyle/>
          <a:p>
            <a:pPr>
              <a:lnSpc>
                <a:spcPct val="107000"/>
              </a:lnSpc>
              <a:spcAft>
                <a:spcPts val="863"/>
              </a:spcAft>
            </a:pPr>
            <a:r>
              <a:rPr lang="nl-NL" sz="1511" b="1">
                <a:solidFill>
                  <a:srgbClr val="AFCB50"/>
                </a:solidFill>
                <a:latin typeface="Open Sans ExtraBold" panose="020B0606030504020204" pitchFamily="34" charset="0"/>
                <a:ea typeface="Open Sans ExtraBold" panose="020B0606030504020204" pitchFamily="34" charset="0"/>
                <a:cs typeface="Open Sans ExtraBold" panose="020B0606030504020204" pitchFamily="34" charset="0"/>
              </a:rPr>
              <a:t>Samen zonnepanelen</a:t>
            </a:r>
            <a:endParaRPr lang="nl-NL" sz="1511">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63"/>
              </a:spcAft>
            </a:pPr>
            <a:r>
              <a:rPr lang="nl-NL" sz="1295">
                <a:latin typeface="Open Sans" panose="020B0606030504020204" pitchFamily="34" charset="0"/>
                <a:ea typeface="Open Sans" panose="020B0606030504020204" pitchFamily="34" charset="0"/>
                <a:cs typeface="Open Sans" panose="020B0606030504020204" pitchFamily="34" charset="0"/>
              </a:rPr>
              <a:t>Het dak van onze VvE is gezamenlijk eigendom van alle leden. Als individueel lid kun je er niks mee, maar als VvE mogen we ons dakoppervlak gebruiken voor gezamenlijke zonnepanelen. </a:t>
            </a:r>
          </a:p>
          <a:p>
            <a:pPr lvl="3">
              <a:lnSpc>
                <a:spcPct val="107000"/>
              </a:lnSpc>
              <a:spcAft>
                <a:spcPts val="863"/>
              </a:spcAft>
            </a:pPr>
            <a:br>
              <a:rPr lang="nl-NL" sz="1295">
                <a:latin typeface="Open Sans" panose="020B0606030504020204" pitchFamily="34" charset="0"/>
                <a:ea typeface="Open Sans" panose="020B0606030504020204" pitchFamily="34" charset="0"/>
                <a:cs typeface="Open Sans" panose="020B0606030504020204" pitchFamily="34" charset="0"/>
              </a:rPr>
            </a:br>
            <a:r>
              <a:rPr lang="nl-NL" sz="1295">
                <a:latin typeface="Open Sans" panose="020B0606030504020204" pitchFamily="34" charset="0"/>
                <a:ea typeface="Open Sans" panose="020B0606030504020204" pitchFamily="34" charset="0"/>
                <a:cs typeface="Open Sans" panose="020B0606030504020204" pitchFamily="34" charset="0"/>
              </a:rPr>
              <a:t>Er is plek voor ongeveer [AANTAL] zonnepanelen. Die zouden per jaar ongeveer [AANTAL] kilowattuur (kWh) opleveren, vergelijkbaar met het stroomverbruik van zo’n [AANTAL] huishoudens. Als VvE levert ons dat een leuk bedrag op.</a:t>
            </a:r>
          </a:p>
          <a:p>
            <a:pPr>
              <a:lnSpc>
                <a:spcPct val="107000"/>
              </a:lnSpc>
              <a:spcAft>
                <a:spcPts val="863"/>
              </a:spcAft>
            </a:pPr>
            <a:br>
              <a:rPr lang="nl-NL" sz="1295">
                <a:latin typeface="Open Sans" panose="020B0606030504020204" pitchFamily="34" charset="0"/>
                <a:ea typeface="Open Sans" panose="020B0606030504020204" pitchFamily="34" charset="0"/>
                <a:cs typeface="Open Sans" panose="020B0606030504020204" pitchFamily="34" charset="0"/>
              </a:rPr>
            </a:br>
            <a:r>
              <a:rPr lang="nl-NL" sz="1295">
                <a:latin typeface="Open Sans" panose="020B0606030504020204" pitchFamily="34" charset="0"/>
                <a:ea typeface="Open Sans" panose="020B0606030504020204" pitchFamily="34" charset="0"/>
                <a:cs typeface="Open Sans" panose="020B0606030504020204" pitchFamily="34" charset="0"/>
              </a:rPr>
              <a:t>De opgewekte stroom komt niet direct bij onze VvE-leden uit het stopcontact, dat is technisch vaak niet mogelijk. Wel leveren we de opgewekte stroom terug aan het elektriciteitsnet. Dat brengt een mooie som geld in het laatje van de VvE, én we dragen ermee bij aan een groter aandeel groene stroom in Nederland. </a:t>
            </a:r>
          </a:p>
        </p:txBody>
      </p:sp>
      <p:grpSp>
        <p:nvGrpSpPr>
          <p:cNvPr id="21" name="Groep 20">
            <a:extLst>
              <a:ext uri="{FF2B5EF4-FFF2-40B4-BE49-F238E27FC236}">
                <a16:creationId xmlns:a16="http://schemas.microsoft.com/office/drawing/2014/main" id="{E0AC598A-6EC6-6555-70C1-28ADFD05C104}"/>
              </a:ext>
            </a:extLst>
          </p:cNvPr>
          <p:cNvGrpSpPr/>
          <p:nvPr/>
        </p:nvGrpSpPr>
        <p:grpSpPr>
          <a:xfrm>
            <a:off x="610" y="9705929"/>
            <a:ext cx="7571766" cy="1010575"/>
            <a:chOff x="610" y="9705929"/>
            <a:chExt cx="7571766" cy="1010575"/>
          </a:xfrm>
        </p:grpSpPr>
        <p:pic>
          <p:nvPicPr>
            <p:cNvPr id="13" name="Afbeelding 12">
              <a:extLst>
                <a:ext uri="{FF2B5EF4-FFF2-40B4-BE49-F238E27FC236}">
                  <a16:creationId xmlns:a16="http://schemas.microsoft.com/office/drawing/2014/main" id="{0178B9AD-85E7-995C-8820-3672E5BEA0A9}"/>
                </a:ext>
              </a:extLst>
            </p:cNvPr>
            <p:cNvPicPr>
              <a:picLocks noChangeAspect="1"/>
            </p:cNvPicPr>
            <p:nvPr/>
          </p:nvPicPr>
          <p:blipFill>
            <a:blip r:embed="rId5"/>
            <a:stretch>
              <a:fillRect/>
            </a:stretch>
          </p:blipFill>
          <p:spPr>
            <a:xfrm>
              <a:off x="610" y="9705929"/>
              <a:ext cx="7571766" cy="1010575"/>
            </a:xfrm>
            <a:prstGeom prst="rect">
              <a:avLst/>
            </a:prstGeom>
          </p:spPr>
        </p:pic>
        <p:sp>
          <p:nvSpPr>
            <p:cNvPr id="11" name="Tijdelijke aanduiding voor inhoud 2">
              <a:extLst>
                <a:ext uri="{FF2B5EF4-FFF2-40B4-BE49-F238E27FC236}">
                  <a16:creationId xmlns:a16="http://schemas.microsoft.com/office/drawing/2014/main" id="{19283C80-D9C5-90AE-F26F-02EE29D48823}"/>
                </a:ext>
              </a:extLst>
            </p:cNvPr>
            <p:cNvSpPr txBox="1">
              <a:spLocks/>
            </p:cNvSpPr>
            <p:nvPr/>
          </p:nvSpPr>
          <p:spPr>
            <a:xfrm>
              <a:off x="4361177" y="10321565"/>
              <a:ext cx="2495986" cy="273164"/>
            </a:xfrm>
            <a:prstGeom prst="rect">
              <a:avLst/>
            </a:prstGeom>
          </p:spPr>
          <p:txBody>
            <a:bodyPr vert="horz" lIns="98694" tIns="49347" rIns="98694" bIns="49347"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7000"/>
                </a:lnSpc>
                <a:spcAft>
                  <a:spcPts val="863"/>
                </a:spcAft>
                <a:buNone/>
              </a:pPr>
              <a:r>
                <a:rPr lang="nl-NL" sz="1079" i="1">
                  <a:latin typeface="Open Sans Light" panose="020B0306030504020204" pitchFamily="34" charset="0"/>
                  <a:ea typeface="Open Sans Light" panose="020B0306030504020204" pitchFamily="34" charset="0"/>
                  <a:cs typeface="Open Sans Light" panose="020B0306030504020204" pitchFamily="34" charset="0"/>
                </a:rPr>
                <a:t>Zonnepanelen op onze VvE</a:t>
              </a:r>
            </a:p>
          </p:txBody>
        </p:sp>
      </p:grpSp>
      <p:pic>
        <p:nvPicPr>
          <p:cNvPr id="19" name="Afbeelding 18">
            <a:extLst>
              <a:ext uri="{FF2B5EF4-FFF2-40B4-BE49-F238E27FC236}">
                <a16:creationId xmlns:a16="http://schemas.microsoft.com/office/drawing/2014/main" id="{B08EBD50-9325-C532-FA72-BAF59B680695}"/>
              </a:ext>
            </a:extLst>
          </p:cNvPr>
          <p:cNvPicPr>
            <a:picLocks noChangeAspect="1"/>
          </p:cNvPicPr>
          <p:nvPr/>
        </p:nvPicPr>
        <p:blipFill>
          <a:blip r:embed="rId6"/>
          <a:stretch>
            <a:fillRect/>
          </a:stretch>
        </p:blipFill>
        <p:spPr>
          <a:xfrm>
            <a:off x="535024" y="7200983"/>
            <a:ext cx="1098961" cy="893798"/>
          </a:xfrm>
          <a:prstGeom prst="rect">
            <a:avLst/>
          </a:prstGeom>
        </p:spPr>
      </p:pic>
    </p:spTree>
    <p:extLst>
      <p:ext uri="{BB962C8B-B14F-4D97-AF65-F5344CB8AC3E}">
        <p14:creationId xmlns:p14="http://schemas.microsoft.com/office/powerpoint/2010/main" val="2126890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a:extLst>
              <a:ext uri="{FF2B5EF4-FFF2-40B4-BE49-F238E27FC236}">
                <a16:creationId xmlns:a16="http://schemas.microsoft.com/office/drawing/2014/main" id="{7341ACFC-9D28-5B0F-933C-35C0FB59377B}"/>
              </a:ext>
            </a:extLst>
          </p:cNvPr>
          <p:cNvSpPr txBox="1"/>
          <p:nvPr/>
        </p:nvSpPr>
        <p:spPr>
          <a:xfrm>
            <a:off x="373819" y="6122688"/>
            <a:ext cx="3510637" cy="3085204"/>
          </a:xfrm>
          <a:prstGeom prst="rect">
            <a:avLst/>
          </a:prstGeom>
          <a:noFill/>
        </p:spPr>
        <p:txBody>
          <a:bodyPr wrap="square">
            <a:spAutoFit/>
          </a:bodyPr>
          <a:lstStyle/>
          <a:p>
            <a:pPr>
              <a:lnSpc>
                <a:spcPct val="107000"/>
              </a:lnSpc>
              <a:spcAft>
                <a:spcPts val="863"/>
              </a:spcAft>
            </a:pPr>
            <a:r>
              <a:rPr lang="nl-NL" sz="1295" b="1" i="1">
                <a:latin typeface="Open Sans" panose="020B0606030504020204" pitchFamily="34" charset="0"/>
                <a:ea typeface="Open Sans" panose="020B0606030504020204" pitchFamily="34" charset="0"/>
                <a:cs typeface="Open Sans" panose="020B0606030504020204" pitchFamily="34" charset="0"/>
              </a:rPr>
              <a:t>Vervolgstappen</a:t>
            </a:r>
            <a:endParaRPr lang="nl-NL" sz="1295">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63"/>
              </a:spcAft>
            </a:pPr>
            <a:r>
              <a:rPr lang="nl-NL" sz="1295">
                <a:latin typeface="Open Sans" panose="020B0606030504020204" pitchFamily="34" charset="0"/>
                <a:ea typeface="Open Sans" panose="020B0606030504020204" pitchFamily="34" charset="0"/>
                <a:cs typeface="Open Sans" panose="020B0606030504020204" pitchFamily="34" charset="0"/>
              </a:rPr>
              <a:t>Als er vóór gestemd wordt, zijn dit de belangrijkste vervolgstappen:</a:t>
            </a:r>
          </a:p>
          <a:p>
            <a:pPr marL="370092" indent="-370092">
              <a:lnSpc>
                <a:spcPct val="107000"/>
              </a:lnSpc>
              <a:buFont typeface="Symbol" pitchFamily="2" charset="2"/>
              <a:buChar char=""/>
            </a:pPr>
            <a:r>
              <a:rPr lang="nl-NL" sz="1295">
                <a:latin typeface="Open Sans" panose="020B0606030504020204" pitchFamily="34" charset="0"/>
                <a:ea typeface="Open Sans" panose="020B0606030504020204" pitchFamily="34" charset="0"/>
                <a:cs typeface="Open Sans" panose="020B0606030504020204" pitchFamily="34" charset="0"/>
              </a:rPr>
              <a:t>Onderzoek naar de dakconstructie, om te checken of die daadwerkelijk geschikt is voor zonnepanelen.</a:t>
            </a:r>
          </a:p>
          <a:p>
            <a:pPr marL="370092" indent="-370092">
              <a:lnSpc>
                <a:spcPct val="107000"/>
              </a:lnSpc>
              <a:buFont typeface="Symbol" pitchFamily="2" charset="2"/>
              <a:buChar char=""/>
            </a:pPr>
            <a:r>
              <a:rPr lang="nl-NL" sz="1295">
                <a:latin typeface="Open Sans" panose="020B0606030504020204" pitchFamily="34" charset="0"/>
                <a:ea typeface="Open Sans" panose="020B0606030504020204" pitchFamily="34" charset="0"/>
                <a:cs typeface="Open Sans" panose="020B0606030504020204" pitchFamily="34" charset="0"/>
              </a:rPr>
              <a:t>Dakisolatie, om meteen slim onderhoud mee te nemen.</a:t>
            </a:r>
          </a:p>
          <a:p>
            <a:pPr marL="370092" indent="-370092">
              <a:lnSpc>
                <a:spcPct val="107000"/>
              </a:lnSpc>
              <a:buFont typeface="Symbol" pitchFamily="2" charset="2"/>
              <a:buChar char=""/>
            </a:pPr>
            <a:r>
              <a:rPr lang="nl-NL" sz="1295">
                <a:latin typeface="Open Sans" panose="020B0606030504020204" pitchFamily="34" charset="0"/>
                <a:ea typeface="Open Sans" panose="020B0606030504020204" pitchFamily="34" charset="0"/>
                <a:cs typeface="Open Sans" panose="020B0606030504020204" pitchFamily="34" charset="0"/>
              </a:rPr>
              <a:t>Subsidie aanvragen.</a:t>
            </a:r>
          </a:p>
          <a:p>
            <a:pPr marL="370092" indent="-370092">
              <a:lnSpc>
                <a:spcPct val="107000"/>
              </a:lnSpc>
              <a:buFont typeface="Symbol" pitchFamily="2" charset="2"/>
              <a:buChar char=""/>
            </a:pPr>
            <a:r>
              <a:rPr lang="nl-NL" sz="1295">
                <a:latin typeface="Open Sans" panose="020B0606030504020204" pitchFamily="34" charset="0"/>
                <a:ea typeface="Open Sans" panose="020B0606030504020204" pitchFamily="34" charset="0"/>
                <a:cs typeface="Open Sans" panose="020B0606030504020204" pitchFamily="34" charset="0"/>
              </a:rPr>
              <a:t>Offertes opvragen bij installateurs. </a:t>
            </a:r>
          </a:p>
          <a:p>
            <a:pPr marL="370092" indent="-370092">
              <a:lnSpc>
                <a:spcPct val="107000"/>
              </a:lnSpc>
              <a:spcAft>
                <a:spcPts val="863"/>
              </a:spcAft>
              <a:buFont typeface="Symbol" pitchFamily="2" charset="2"/>
              <a:buChar char=""/>
            </a:pPr>
            <a:r>
              <a:rPr lang="nl-NL" sz="1295">
                <a:latin typeface="Open Sans" panose="020B0606030504020204" pitchFamily="34" charset="0"/>
                <a:ea typeface="Open Sans" panose="020B0606030504020204" pitchFamily="34" charset="0"/>
                <a:cs typeface="Open Sans" panose="020B0606030504020204" pitchFamily="34" charset="0"/>
              </a:rPr>
              <a:t>Een duurzaamheidscommissie oprichten die het bestuur ondersteunt. </a:t>
            </a:r>
          </a:p>
        </p:txBody>
      </p:sp>
      <p:sp>
        <p:nvSpPr>
          <p:cNvPr id="2" name="Tekstvak 1">
            <a:extLst>
              <a:ext uri="{FF2B5EF4-FFF2-40B4-BE49-F238E27FC236}">
                <a16:creationId xmlns:a16="http://schemas.microsoft.com/office/drawing/2014/main" id="{D10DC92C-6347-975E-3038-8BBA5E56F6D2}"/>
              </a:ext>
            </a:extLst>
          </p:cNvPr>
          <p:cNvSpPr txBox="1"/>
          <p:nvPr/>
        </p:nvSpPr>
        <p:spPr>
          <a:xfrm>
            <a:off x="373818" y="845811"/>
            <a:ext cx="6498772" cy="2169825"/>
          </a:xfrm>
          <a:prstGeom prst="rect">
            <a:avLst/>
          </a:prstGeom>
          <a:noFill/>
        </p:spPr>
        <p:txBody>
          <a:bodyPr wrap="square">
            <a:spAutoFit/>
          </a:bodyPr>
          <a:lstStyle/>
          <a:p>
            <a:pPr>
              <a:lnSpc>
                <a:spcPct val="107000"/>
              </a:lnSpc>
              <a:spcAft>
                <a:spcPts val="863"/>
              </a:spcAft>
            </a:pPr>
            <a:r>
              <a:rPr lang="nl-NL" sz="1511" b="1">
                <a:solidFill>
                  <a:srgbClr val="AFCB50"/>
                </a:solidFill>
                <a:latin typeface="Open Sans ExtraBold" panose="020B0606030504020204" pitchFamily="34" charset="0"/>
                <a:ea typeface="Open Sans ExtraBold" panose="020B0606030504020204" pitchFamily="34" charset="0"/>
                <a:cs typeface="Open Sans ExtraBold" panose="020B0606030504020204" pitchFamily="34" charset="0"/>
              </a:rPr>
              <a:t>Hoeveel levert het op?</a:t>
            </a:r>
            <a:endParaRPr lang="nl-NL" sz="1511">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63"/>
              </a:spcAft>
            </a:pPr>
            <a:r>
              <a:rPr lang="nl-NL" sz="1295">
                <a:latin typeface="Open Sans" panose="020B0606030504020204" pitchFamily="34" charset="0"/>
                <a:ea typeface="Open Sans" panose="020B0606030504020204" pitchFamily="34" charset="0"/>
                <a:cs typeface="Open Sans" panose="020B0606030504020204" pitchFamily="34" charset="0"/>
              </a:rPr>
              <a:t>De precieze opbrengsten moeten we nog nauwkeurig berekenen. Onze inschatting is nu dat de zonnepanelen ons jaarlijks [AANTAL] euro opleveren. We kunnen daar verschillende dingen mee doen:</a:t>
            </a:r>
          </a:p>
          <a:p>
            <a:pPr marL="370092" indent="-370092">
              <a:lnSpc>
                <a:spcPct val="107000"/>
              </a:lnSpc>
              <a:buFont typeface="Symbol" pitchFamily="2" charset="2"/>
              <a:buChar char=""/>
            </a:pPr>
            <a:r>
              <a:rPr lang="nl-NL" sz="1295">
                <a:latin typeface="Open Sans" panose="020B0606030504020204" pitchFamily="34" charset="0"/>
                <a:ea typeface="Open Sans" panose="020B0606030504020204" pitchFamily="34" charset="0"/>
                <a:cs typeface="Open Sans" panose="020B0606030504020204" pitchFamily="34" charset="0"/>
              </a:rPr>
              <a:t>Het verdelen onder de leden.</a:t>
            </a:r>
          </a:p>
          <a:p>
            <a:pPr marL="370092" indent="-370092">
              <a:lnSpc>
                <a:spcPct val="107000"/>
              </a:lnSpc>
              <a:spcAft>
                <a:spcPts val="863"/>
              </a:spcAft>
              <a:buFont typeface="Symbol" pitchFamily="2" charset="2"/>
              <a:buChar char=""/>
            </a:pPr>
            <a:r>
              <a:rPr lang="nl-NL" sz="1295">
                <a:latin typeface="Open Sans" panose="020B0606030504020204" pitchFamily="34" charset="0"/>
                <a:ea typeface="Open Sans" panose="020B0606030504020204" pitchFamily="34" charset="0"/>
                <a:cs typeface="Open Sans" panose="020B0606030504020204" pitchFamily="34" charset="0"/>
              </a:rPr>
              <a:t>Het in het reservefonds van de VvE stoppen en het gebouw er op termijn verder mee opknappen. </a:t>
            </a:r>
          </a:p>
          <a:p>
            <a:pPr>
              <a:lnSpc>
                <a:spcPct val="107000"/>
              </a:lnSpc>
              <a:spcAft>
                <a:spcPts val="863"/>
              </a:spcAft>
            </a:pPr>
            <a:r>
              <a:rPr lang="nl-NL" sz="1295">
                <a:latin typeface="Open Sans" panose="020B0606030504020204" pitchFamily="34" charset="0"/>
                <a:ea typeface="Open Sans" panose="020B0606030504020204" pitchFamily="34" charset="0"/>
                <a:cs typeface="Open Sans" panose="020B0606030504020204" pitchFamily="34" charset="0"/>
              </a:rPr>
              <a:t>Het is aan de Algemene Ledenvergadering (ALV) om hierover te beslissen. </a:t>
            </a:r>
          </a:p>
        </p:txBody>
      </p:sp>
      <p:grpSp>
        <p:nvGrpSpPr>
          <p:cNvPr id="3" name="Groep 2">
            <a:extLst>
              <a:ext uri="{FF2B5EF4-FFF2-40B4-BE49-F238E27FC236}">
                <a16:creationId xmlns:a16="http://schemas.microsoft.com/office/drawing/2014/main" id="{DE8E04BA-8F71-2B8E-5919-AEDDAFDB8F9B}"/>
              </a:ext>
            </a:extLst>
          </p:cNvPr>
          <p:cNvGrpSpPr/>
          <p:nvPr/>
        </p:nvGrpSpPr>
        <p:grpSpPr>
          <a:xfrm>
            <a:off x="610" y="9705929"/>
            <a:ext cx="7571766" cy="1010575"/>
            <a:chOff x="610" y="9705929"/>
            <a:chExt cx="7571766" cy="1010575"/>
          </a:xfrm>
        </p:grpSpPr>
        <p:pic>
          <p:nvPicPr>
            <p:cNvPr id="5" name="Afbeelding 4">
              <a:extLst>
                <a:ext uri="{FF2B5EF4-FFF2-40B4-BE49-F238E27FC236}">
                  <a16:creationId xmlns:a16="http://schemas.microsoft.com/office/drawing/2014/main" id="{4B6D6B0B-FC08-0150-ED5F-2571DBECC18E}"/>
                </a:ext>
              </a:extLst>
            </p:cNvPr>
            <p:cNvPicPr>
              <a:picLocks noChangeAspect="1"/>
            </p:cNvPicPr>
            <p:nvPr/>
          </p:nvPicPr>
          <p:blipFill>
            <a:blip r:embed="rId2"/>
            <a:stretch>
              <a:fillRect/>
            </a:stretch>
          </p:blipFill>
          <p:spPr>
            <a:xfrm>
              <a:off x="610" y="9705929"/>
              <a:ext cx="7571766" cy="1010575"/>
            </a:xfrm>
            <a:prstGeom prst="rect">
              <a:avLst/>
            </a:prstGeom>
          </p:spPr>
        </p:pic>
        <p:sp>
          <p:nvSpPr>
            <p:cNvPr id="6" name="Tijdelijke aanduiding voor inhoud 2">
              <a:extLst>
                <a:ext uri="{FF2B5EF4-FFF2-40B4-BE49-F238E27FC236}">
                  <a16:creationId xmlns:a16="http://schemas.microsoft.com/office/drawing/2014/main" id="{3C074AA6-45F1-5EC9-8C38-A924E8083A14}"/>
                </a:ext>
              </a:extLst>
            </p:cNvPr>
            <p:cNvSpPr txBox="1">
              <a:spLocks/>
            </p:cNvSpPr>
            <p:nvPr/>
          </p:nvSpPr>
          <p:spPr>
            <a:xfrm>
              <a:off x="4361177" y="10321565"/>
              <a:ext cx="2495986" cy="273164"/>
            </a:xfrm>
            <a:prstGeom prst="rect">
              <a:avLst/>
            </a:prstGeom>
          </p:spPr>
          <p:txBody>
            <a:bodyPr vert="horz" lIns="98694" tIns="49347" rIns="98694" bIns="49347"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7000"/>
                </a:lnSpc>
                <a:spcAft>
                  <a:spcPts val="863"/>
                </a:spcAft>
                <a:buNone/>
              </a:pPr>
              <a:r>
                <a:rPr lang="nl-NL" sz="1079" i="1">
                  <a:latin typeface="Open Sans Light" panose="020B0306030504020204" pitchFamily="34" charset="0"/>
                  <a:ea typeface="Open Sans Light" panose="020B0306030504020204" pitchFamily="34" charset="0"/>
                  <a:cs typeface="Open Sans Light" panose="020B0306030504020204" pitchFamily="34" charset="0"/>
                </a:rPr>
                <a:t>Zonnepanelen op onze VvE</a:t>
              </a:r>
            </a:p>
          </p:txBody>
        </p:sp>
      </p:grpSp>
      <p:pic>
        <p:nvPicPr>
          <p:cNvPr id="10" name="Afbeelding 9">
            <a:extLst>
              <a:ext uri="{FF2B5EF4-FFF2-40B4-BE49-F238E27FC236}">
                <a16:creationId xmlns:a16="http://schemas.microsoft.com/office/drawing/2014/main" id="{38966355-ACF5-C1E3-BA21-95527F62D316}"/>
              </a:ext>
            </a:extLst>
          </p:cNvPr>
          <p:cNvPicPr>
            <a:picLocks noChangeAspect="1"/>
          </p:cNvPicPr>
          <p:nvPr/>
        </p:nvPicPr>
        <p:blipFill>
          <a:blip r:embed="rId3"/>
          <a:stretch>
            <a:fillRect/>
          </a:stretch>
        </p:blipFill>
        <p:spPr>
          <a:xfrm flipH="1">
            <a:off x="5808479" y="7257920"/>
            <a:ext cx="918399" cy="918399"/>
          </a:xfrm>
          <a:prstGeom prst="rect">
            <a:avLst/>
          </a:prstGeom>
        </p:spPr>
      </p:pic>
      <p:pic>
        <p:nvPicPr>
          <p:cNvPr id="12" name="Afbeelding 11">
            <a:extLst>
              <a:ext uri="{FF2B5EF4-FFF2-40B4-BE49-F238E27FC236}">
                <a16:creationId xmlns:a16="http://schemas.microsoft.com/office/drawing/2014/main" id="{60D64D08-8BFB-2DED-DCF5-C31B5A28A4E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18548" r="15097"/>
          <a:stretch/>
        </p:blipFill>
        <p:spPr>
          <a:xfrm>
            <a:off x="4228656" y="4493081"/>
            <a:ext cx="3331019" cy="3141712"/>
          </a:xfrm>
          <a:prstGeom prst="rect">
            <a:avLst/>
          </a:prstGeom>
        </p:spPr>
      </p:pic>
      <p:pic>
        <p:nvPicPr>
          <p:cNvPr id="13" name="Afbeelding 12">
            <a:extLst>
              <a:ext uri="{FF2B5EF4-FFF2-40B4-BE49-F238E27FC236}">
                <a16:creationId xmlns:a16="http://schemas.microsoft.com/office/drawing/2014/main" id="{45FE529B-2A56-B820-8324-FACA158448C8}"/>
              </a:ext>
            </a:extLst>
          </p:cNvPr>
          <p:cNvPicPr>
            <a:picLocks noChangeAspect="1"/>
          </p:cNvPicPr>
          <p:nvPr/>
        </p:nvPicPr>
        <p:blipFill rotWithShape="1">
          <a:blip r:embed="rId5"/>
          <a:srcRect l="61789"/>
          <a:stretch/>
        </p:blipFill>
        <p:spPr>
          <a:xfrm flipH="1">
            <a:off x="5894082" y="3817350"/>
            <a:ext cx="1665593" cy="4358969"/>
          </a:xfrm>
          <a:prstGeom prst="rect">
            <a:avLst/>
          </a:prstGeom>
        </p:spPr>
      </p:pic>
      <p:sp>
        <p:nvSpPr>
          <p:cNvPr id="16" name="Tekstvak 15">
            <a:extLst>
              <a:ext uri="{FF2B5EF4-FFF2-40B4-BE49-F238E27FC236}">
                <a16:creationId xmlns:a16="http://schemas.microsoft.com/office/drawing/2014/main" id="{A97AD8C4-55E1-2F41-C45A-54F2F3D2E055}"/>
              </a:ext>
            </a:extLst>
          </p:cNvPr>
          <p:cNvSpPr txBox="1"/>
          <p:nvPr/>
        </p:nvSpPr>
        <p:spPr>
          <a:xfrm>
            <a:off x="373818" y="3435288"/>
            <a:ext cx="3510637" cy="2267672"/>
          </a:xfrm>
          <a:prstGeom prst="rect">
            <a:avLst/>
          </a:prstGeom>
          <a:noFill/>
        </p:spPr>
        <p:txBody>
          <a:bodyPr wrap="square">
            <a:spAutoFit/>
          </a:bodyPr>
          <a:lstStyle/>
          <a:p>
            <a:pPr>
              <a:lnSpc>
                <a:spcPct val="107000"/>
              </a:lnSpc>
              <a:spcAft>
                <a:spcPts val="863"/>
              </a:spcAft>
            </a:pPr>
            <a:r>
              <a:rPr lang="nl-NL" sz="1511" b="1">
                <a:solidFill>
                  <a:srgbClr val="AFCB50"/>
                </a:solidFill>
                <a:latin typeface="Open Sans ExtraBold" panose="020B0606030504020204" pitchFamily="34" charset="0"/>
                <a:ea typeface="Open Sans ExtraBold" panose="020B0606030504020204" pitchFamily="34" charset="0"/>
                <a:cs typeface="Open Sans ExtraBold" panose="020B0606030504020204" pitchFamily="34" charset="0"/>
              </a:rPr>
              <a:t>Wat komt erbij kijken?</a:t>
            </a:r>
          </a:p>
          <a:p>
            <a:pPr>
              <a:lnSpc>
                <a:spcPct val="107000"/>
              </a:lnSpc>
              <a:spcAft>
                <a:spcPts val="863"/>
              </a:spcAft>
            </a:pPr>
            <a:r>
              <a:rPr lang="nl-NL" sz="1295">
                <a:latin typeface="Open Sans" panose="020B0606030504020204" pitchFamily="34" charset="0"/>
                <a:ea typeface="Open Sans" panose="020B0606030504020204" pitchFamily="34" charset="0"/>
                <a:cs typeface="Open Sans" panose="020B0606030504020204" pitchFamily="34" charset="0"/>
              </a:rPr>
              <a:t>Allereerst een vergadering met de VvE-leden. Samen besluiten we of we het zonnepanelenproject willen uitvoeren, hoe we het financieren en de opbrengsten verdelen. </a:t>
            </a:r>
          </a:p>
          <a:p>
            <a:pPr>
              <a:lnSpc>
                <a:spcPct val="107000"/>
              </a:lnSpc>
              <a:spcAft>
                <a:spcPts val="863"/>
              </a:spcAft>
            </a:pPr>
            <a:r>
              <a:rPr lang="nl-NL" sz="1295">
                <a:latin typeface="Open Sans" panose="020B0606030504020204" pitchFamily="34" charset="0"/>
                <a:ea typeface="Open Sans" panose="020B0606030504020204" pitchFamily="34" charset="0"/>
                <a:cs typeface="Open Sans" panose="020B0606030504020204" pitchFamily="34" charset="0"/>
              </a:rPr>
              <a:t>Om het plan uit te kunnen voeren, is [TWEEDERDE MEERDERHEID OF ANDER AANTAL] van de stemmen nodig. </a:t>
            </a:r>
          </a:p>
        </p:txBody>
      </p:sp>
    </p:spTree>
    <p:extLst>
      <p:ext uri="{BB962C8B-B14F-4D97-AF65-F5344CB8AC3E}">
        <p14:creationId xmlns:p14="http://schemas.microsoft.com/office/powerpoint/2010/main" val="2501897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a:extLst>
              <a:ext uri="{FF2B5EF4-FFF2-40B4-BE49-F238E27FC236}">
                <a16:creationId xmlns:a16="http://schemas.microsoft.com/office/drawing/2014/main" id="{7341ACFC-9D28-5B0F-933C-35C0FB59377B}"/>
              </a:ext>
            </a:extLst>
          </p:cNvPr>
          <p:cNvSpPr txBox="1"/>
          <p:nvPr/>
        </p:nvSpPr>
        <p:spPr>
          <a:xfrm>
            <a:off x="346162" y="365221"/>
            <a:ext cx="3759597" cy="6061659"/>
          </a:xfrm>
          <a:prstGeom prst="rect">
            <a:avLst/>
          </a:prstGeom>
          <a:noFill/>
        </p:spPr>
        <p:txBody>
          <a:bodyPr wrap="square" numCol="1">
            <a:spAutoFit/>
          </a:bodyPr>
          <a:lstStyle/>
          <a:p>
            <a:pPr>
              <a:lnSpc>
                <a:spcPct val="107000"/>
              </a:lnSpc>
              <a:spcAft>
                <a:spcPts val="863"/>
              </a:spcAft>
            </a:pPr>
            <a:r>
              <a:rPr lang="nl-NL" sz="1295" b="1" i="1">
                <a:latin typeface="Open Sans" panose="020B0606030504020204" pitchFamily="34" charset="0"/>
                <a:ea typeface="Open Sans" panose="020B0606030504020204" pitchFamily="34" charset="0"/>
                <a:cs typeface="Open Sans" panose="020B0606030504020204" pitchFamily="34" charset="0"/>
              </a:rPr>
              <a:t>Wie doet wat?</a:t>
            </a:r>
            <a:endParaRPr lang="nl-NL" sz="1295">
              <a:latin typeface="Open Sans" panose="020B0606030504020204" pitchFamily="34" charset="0"/>
              <a:ea typeface="Open Sans" panose="020B0606030504020204" pitchFamily="34" charset="0"/>
              <a:cs typeface="Open Sans" panose="020B0606030504020204" pitchFamily="34" charset="0"/>
            </a:endParaRPr>
          </a:p>
          <a:p>
            <a:pPr marL="370092" indent="-370092">
              <a:lnSpc>
                <a:spcPct val="107000"/>
              </a:lnSpc>
              <a:buFont typeface="Symbol" pitchFamily="2" charset="2"/>
              <a:buChar char=""/>
            </a:pPr>
            <a:r>
              <a:rPr lang="nl-NL" sz="1295">
                <a:latin typeface="Open Sans" panose="020B0606030504020204" pitchFamily="34" charset="0"/>
                <a:ea typeface="Open Sans" panose="020B0606030504020204" pitchFamily="34" charset="0"/>
                <a:cs typeface="Open Sans" panose="020B0606030504020204" pitchFamily="34" charset="0"/>
              </a:rPr>
              <a:t>Het bestuur is verantwoordelijk voor het opvragen van offertes, begeleiden van het onderzoek en aanvragen van subsidie. </a:t>
            </a:r>
          </a:p>
          <a:p>
            <a:pPr marL="370092" indent="-370092">
              <a:lnSpc>
                <a:spcPct val="107000"/>
              </a:lnSpc>
              <a:buFont typeface="Symbol" pitchFamily="2" charset="2"/>
              <a:buChar char=""/>
            </a:pPr>
            <a:r>
              <a:rPr lang="nl-NL" sz="1295">
                <a:latin typeface="Open Sans" panose="020B0606030504020204" pitchFamily="34" charset="0"/>
                <a:ea typeface="Open Sans" panose="020B0606030504020204" pitchFamily="34" charset="0"/>
                <a:cs typeface="Open Sans" panose="020B0606030504020204" pitchFamily="34" charset="0"/>
              </a:rPr>
              <a:t>[OPTIONEEL: [DE VvE-BEHEERDER/ENERGIECOACH/LOKALE ENERGIECOOPERATIE/GEMEENTE/INSTALLATEUR/DUURZAAMHEIDSCOMMISSIE] ondersteunt het bestuur hierbij.] </a:t>
            </a:r>
          </a:p>
          <a:p>
            <a:pPr marL="370092" indent="-370092">
              <a:lnSpc>
                <a:spcPct val="107000"/>
              </a:lnSpc>
              <a:spcAft>
                <a:spcPts val="863"/>
              </a:spcAft>
              <a:buFont typeface="Symbol" pitchFamily="2" charset="2"/>
              <a:buChar char=""/>
            </a:pPr>
            <a:r>
              <a:rPr lang="nl-NL" sz="1295">
                <a:latin typeface="Open Sans" panose="020B0606030504020204" pitchFamily="34" charset="0"/>
                <a:ea typeface="Open Sans" panose="020B0606030504020204" pitchFamily="34" charset="0"/>
                <a:cs typeface="Open Sans" panose="020B0606030504020204" pitchFamily="34" charset="0"/>
              </a:rPr>
              <a:t>De ALV besluit over het project en bepaalt wat er met de opbrengsten gebeurt. </a:t>
            </a:r>
          </a:p>
          <a:p>
            <a:pPr>
              <a:lnSpc>
                <a:spcPct val="107000"/>
              </a:lnSpc>
              <a:spcAft>
                <a:spcPts val="863"/>
              </a:spcAft>
            </a:pPr>
            <a:endParaRPr lang="nl-NL" sz="1511" b="1">
              <a:solidFill>
                <a:srgbClr val="AFCB50"/>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ct val="107000"/>
              </a:lnSpc>
              <a:spcAft>
                <a:spcPts val="863"/>
              </a:spcAft>
            </a:pPr>
            <a:r>
              <a:rPr lang="nl-NL" sz="1511" b="1">
                <a:solidFill>
                  <a:srgbClr val="AFCB50"/>
                </a:solidFill>
                <a:latin typeface="Open Sans ExtraBold" panose="020B0606030504020204" pitchFamily="34" charset="0"/>
                <a:ea typeface="Open Sans ExtraBold" panose="020B0606030504020204" pitchFamily="34" charset="0"/>
                <a:cs typeface="Open Sans ExtraBold" panose="020B0606030504020204" pitchFamily="34" charset="0"/>
              </a:rPr>
              <a:t>Wat zijn de kosten?</a:t>
            </a:r>
          </a:p>
          <a:p>
            <a:pPr>
              <a:lnSpc>
                <a:spcPct val="107000"/>
              </a:lnSpc>
              <a:spcAft>
                <a:spcPts val="863"/>
              </a:spcAft>
            </a:pPr>
            <a:r>
              <a:rPr lang="nl-NL" sz="1295">
                <a:latin typeface="Open Sans" panose="020B0606030504020204" pitchFamily="34" charset="0"/>
                <a:ea typeface="Open Sans" panose="020B0606030504020204" pitchFamily="34" charset="0"/>
                <a:cs typeface="Open Sans" panose="020B0606030504020204" pitchFamily="34" charset="0"/>
              </a:rPr>
              <a:t>We hebben een investering nodig van ongeveer € [BEDRAG]. Dit komt neer op € [BEDRAG] per [ZONNEPANEEL/APPARTEMENT]. </a:t>
            </a:r>
          </a:p>
          <a:p>
            <a:pPr>
              <a:lnSpc>
                <a:spcPct val="107000"/>
              </a:lnSpc>
              <a:spcAft>
                <a:spcPts val="863"/>
              </a:spcAft>
            </a:pPr>
            <a:r>
              <a:rPr lang="nl-NL" sz="1295">
                <a:latin typeface="Open Sans" panose="020B0606030504020204" pitchFamily="34" charset="0"/>
                <a:ea typeface="Open Sans" panose="020B0606030504020204" pitchFamily="34" charset="0"/>
                <a:cs typeface="Open Sans" panose="020B0606030504020204" pitchFamily="34" charset="0"/>
              </a:rPr>
              <a:t>[OPTIONEEL: Deze investering is mogelijk door een [EENMALIGE BIJDRAGE VAN … EURO/EEN VERHOGING VAN DE MAANDELIJKSE BIJDRAGE VAN € BEDRAG /OPNAME VAN … EURO UIT HET RESERVEFONDS.] We vragen subsidie aan, waarmee ons project financieel ondersteund wordt. </a:t>
            </a:r>
          </a:p>
        </p:txBody>
      </p:sp>
      <p:grpSp>
        <p:nvGrpSpPr>
          <p:cNvPr id="4" name="Groep 3">
            <a:extLst>
              <a:ext uri="{FF2B5EF4-FFF2-40B4-BE49-F238E27FC236}">
                <a16:creationId xmlns:a16="http://schemas.microsoft.com/office/drawing/2014/main" id="{29EEB4A8-25DE-7309-74CF-79DDADBD6CFF}"/>
              </a:ext>
            </a:extLst>
          </p:cNvPr>
          <p:cNvGrpSpPr/>
          <p:nvPr/>
        </p:nvGrpSpPr>
        <p:grpSpPr>
          <a:xfrm>
            <a:off x="4358970" y="0"/>
            <a:ext cx="3249692" cy="7083101"/>
            <a:chOff x="4358970" y="0"/>
            <a:chExt cx="3249692" cy="7083101"/>
          </a:xfrm>
        </p:grpSpPr>
        <p:pic>
          <p:nvPicPr>
            <p:cNvPr id="18" name="Afbeelding 17">
              <a:extLst>
                <a:ext uri="{FF2B5EF4-FFF2-40B4-BE49-F238E27FC236}">
                  <a16:creationId xmlns:a16="http://schemas.microsoft.com/office/drawing/2014/main" id="{4EEAA6A7-F370-D567-F79F-D949AECBD445}"/>
                </a:ext>
              </a:extLst>
            </p:cNvPr>
            <p:cNvPicPr>
              <a:picLocks noChangeAspect="1"/>
            </p:cNvPicPr>
            <p:nvPr/>
          </p:nvPicPr>
          <p:blipFill rotWithShape="1">
            <a:blip r:embed="rId3"/>
            <a:srcRect t="49226"/>
            <a:stretch/>
          </p:blipFill>
          <p:spPr>
            <a:xfrm rot="16200000" flipH="1">
              <a:off x="3804331" y="3278770"/>
              <a:ext cx="4358970" cy="3249692"/>
            </a:xfrm>
            <a:prstGeom prst="rect">
              <a:avLst/>
            </a:prstGeom>
          </p:spPr>
        </p:pic>
        <p:sp>
          <p:nvSpPr>
            <p:cNvPr id="2" name="Rechthoek 1">
              <a:extLst>
                <a:ext uri="{FF2B5EF4-FFF2-40B4-BE49-F238E27FC236}">
                  <a16:creationId xmlns:a16="http://schemas.microsoft.com/office/drawing/2014/main" id="{30EE81FA-4EA6-7226-BB68-346A9DE8B974}"/>
                </a:ext>
              </a:extLst>
            </p:cNvPr>
            <p:cNvSpPr/>
            <p:nvPr/>
          </p:nvSpPr>
          <p:spPr>
            <a:xfrm>
              <a:off x="4358970" y="0"/>
              <a:ext cx="3200705" cy="5956683"/>
            </a:xfrm>
            <a:prstGeom prst="rect">
              <a:avLst/>
            </a:prstGeom>
            <a:solidFill>
              <a:srgbClr val="AFC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15"/>
            </a:p>
          </p:txBody>
        </p:sp>
      </p:grpSp>
      <p:sp>
        <p:nvSpPr>
          <p:cNvPr id="3" name="Tekstvak 2">
            <a:extLst>
              <a:ext uri="{FF2B5EF4-FFF2-40B4-BE49-F238E27FC236}">
                <a16:creationId xmlns:a16="http://schemas.microsoft.com/office/drawing/2014/main" id="{5A923372-2D24-0C55-72B3-3E0FD0D7EC35}"/>
              </a:ext>
            </a:extLst>
          </p:cNvPr>
          <p:cNvSpPr txBox="1"/>
          <p:nvPr/>
        </p:nvSpPr>
        <p:spPr>
          <a:xfrm>
            <a:off x="4571395" y="365221"/>
            <a:ext cx="2824842" cy="5617115"/>
          </a:xfrm>
          <a:prstGeom prst="rect">
            <a:avLst/>
          </a:prstGeom>
          <a:noFill/>
        </p:spPr>
        <p:txBody>
          <a:bodyPr wrap="square">
            <a:spAutoFit/>
          </a:bodyPr>
          <a:lstStyle/>
          <a:p>
            <a:pPr>
              <a:lnSpc>
                <a:spcPct val="107000"/>
              </a:lnSpc>
              <a:spcAft>
                <a:spcPts val="863"/>
              </a:spcAft>
            </a:pPr>
            <a:r>
              <a:rPr lang="nl-NL" sz="1511" b="1" dirty="0">
                <a:latin typeface="Open Sans" panose="020B0606030504020204" pitchFamily="34" charset="0"/>
                <a:ea typeface="Open Sans" panose="020B0606030504020204" pitchFamily="34" charset="0"/>
                <a:cs typeface="Open Sans" panose="020B0606030504020204" pitchFamily="34" charset="0"/>
              </a:rPr>
              <a:t>Subsidie voor zonnepanelen van VvE’s</a:t>
            </a:r>
            <a:endParaRPr lang="nl-NL" sz="1511" dirty="0">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63"/>
              </a:spcAft>
            </a:pPr>
            <a:r>
              <a:rPr lang="nl-NL" sz="1187" dirty="0">
                <a:latin typeface="Open Sans" panose="020B0606030504020204" pitchFamily="34" charset="0"/>
                <a:ea typeface="Open Sans" panose="020B0606030504020204" pitchFamily="34" charset="0"/>
                <a:cs typeface="Open Sans" panose="020B0606030504020204" pitchFamily="34" charset="0"/>
              </a:rPr>
              <a:t>De Subsidieregeling Coöperatieve Energieopwekking (SCE) is een regeling van de Rijksoverheid waar VvE’s gebruik van kunnen maken. Hiermee ontvangt je als VvE 15 jaar lang een basisbedrag voor iedere kilowattuur (kWh) stroom die je opwekt. </a:t>
            </a:r>
          </a:p>
          <a:p>
            <a:pPr>
              <a:lnSpc>
                <a:spcPct val="107000"/>
              </a:lnSpc>
              <a:spcAft>
                <a:spcPts val="863"/>
              </a:spcAft>
            </a:pPr>
            <a:r>
              <a:rPr lang="nl-NL" sz="1187" dirty="0">
                <a:latin typeface="Open Sans" panose="020B0606030504020204" pitchFamily="34" charset="0"/>
                <a:ea typeface="Open Sans" panose="020B0606030504020204" pitchFamily="34" charset="0"/>
                <a:cs typeface="Open Sans" panose="020B0606030504020204" pitchFamily="34" charset="0"/>
              </a:rPr>
              <a:t>Deze subsidie maakt het extra interessant voor onze VvE om zonnepanelen te plaatsen. Het zorgt ervoor dat we zekerheid hebben over onze investering en de opbrengsten. </a:t>
            </a:r>
          </a:p>
          <a:p>
            <a:pPr>
              <a:lnSpc>
                <a:spcPct val="107000"/>
              </a:lnSpc>
              <a:spcAft>
                <a:spcPts val="863"/>
              </a:spcAft>
            </a:pPr>
            <a:r>
              <a:rPr lang="nl-NL" sz="1187" b="1" dirty="0">
                <a:latin typeface="Open Sans" panose="020B0606030504020204" pitchFamily="34" charset="0"/>
                <a:ea typeface="Open Sans" panose="020B0606030504020204" pitchFamily="34" charset="0"/>
                <a:cs typeface="Open Sans" panose="020B0606030504020204" pitchFamily="34" charset="0"/>
              </a:rPr>
              <a:t>[OPTIONELE DISCLAIMER voor </a:t>
            </a:r>
            <a:r>
              <a:rPr lang="nl-NL" sz="1187" b="1" dirty="0" err="1">
                <a:latin typeface="Open Sans" panose="020B0606030504020204" pitchFamily="34" charset="0"/>
                <a:ea typeface="Open Sans" panose="020B0606030504020204" pitchFamily="34" charset="0"/>
                <a:cs typeface="Open Sans" panose="020B0606030504020204" pitchFamily="34" charset="0"/>
              </a:rPr>
              <a:t>VVE’s</a:t>
            </a:r>
            <a:r>
              <a:rPr lang="nl-NL" sz="1187" b="1" dirty="0">
                <a:latin typeface="Open Sans" panose="020B0606030504020204" pitchFamily="34" charset="0"/>
                <a:ea typeface="Open Sans" panose="020B0606030504020204" pitchFamily="34" charset="0"/>
                <a:cs typeface="Open Sans" panose="020B0606030504020204" pitchFamily="34" charset="0"/>
              </a:rPr>
              <a:t> met een </a:t>
            </a:r>
            <a:r>
              <a:rPr lang="nl-NL" sz="1187" b="1" dirty="0" err="1">
                <a:latin typeface="Open Sans" panose="020B0606030504020204" pitchFamily="34" charset="0"/>
                <a:ea typeface="Open Sans" panose="020B0606030504020204" pitchFamily="34" charset="0"/>
                <a:cs typeface="Open Sans" panose="020B0606030504020204" pitchFamily="34" charset="0"/>
              </a:rPr>
              <a:t>kleinverbruikersaansluting</a:t>
            </a:r>
            <a:r>
              <a:rPr lang="nl-NL" sz="1187" b="1" dirty="0">
                <a:latin typeface="Open Sans" panose="020B0606030504020204" pitchFamily="34" charset="0"/>
                <a:ea typeface="Open Sans" panose="020B0606030504020204" pitchFamily="34" charset="0"/>
                <a:cs typeface="Open Sans" panose="020B0606030504020204" pitchFamily="34" charset="0"/>
              </a:rPr>
              <a:t>]</a:t>
            </a:r>
            <a:r>
              <a:rPr lang="nl-NL" sz="1187" dirty="0">
                <a:latin typeface="Open Sans" panose="020B0606030504020204" pitchFamily="34" charset="0"/>
                <a:ea typeface="Open Sans" panose="020B0606030504020204" pitchFamily="34" charset="0"/>
                <a:cs typeface="Open Sans" panose="020B0606030504020204" pitchFamily="34" charset="0"/>
              </a:rPr>
              <a:t>: Een VvE ontvangt overigens alleen subsidie als ze de opgewekte stroom </a:t>
            </a:r>
            <a:r>
              <a:rPr lang="nl-NL" sz="1187" dirty="0" err="1">
                <a:latin typeface="Open Sans" panose="020B0606030504020204" pitchFamily="34" charset="0"/>
                <a:ea typeface="Open Sans" panose="020B0606030504020204" pitchFamily="34" charset="0"/>
                <a:cs typeface="Open Sans" panose="020B0606030504020204" pitchFamily="34" charset="0"/>
              </a:rPr>
              <a:t>teruglevert</a:t>
            </a:r>
            <a:r>
              <a:rPr lang="nl-NL" sz="1187" dirty="0">
                <a:latin typeface="Open Sans" panose="020B0606030504020204" pitchFamily="34" charset="0"/>
                <a:ea typeface="Open Sans" panose="020B0606030504020204" pitchFamily="34" charset="0"/>
                <a:cs typeface="Open Sans" panose="020B0606030504020204" pitchFamily="34" charset="0"/>
              </a:rPr>
              <a:t> aan het net. Wanneer we (een deel van) de zonnepanelen direct zouden aansluiten op de gemeenschappelijke ruimtes van de VvE, kunnen we voor die energie geen gebruik maken van de SCE.</a:t>
            </a:r>
          </a:p>
        </p:txBody>
      </p:sp>
      <p:pic>
        <p:nvPicPr>
          <p:cNvPr id="6" name="Afbeelding 5">
            <a:extLst>
              <a:ext uri="{FF2B5EF4-FFF2-40B4-BE49-F238E27FC236}">
                <a16:creationId xmlns:a16="http://schemas.microsoft.com/office/drawing/2014/main" id="{84C13E7C-0527-4C90-FC7C-759D4535C598}"/>
              </a:ext>
            </a:extLst>
          </p:cNvPr>
          <p:cNvPicPr>
            <a:picLocks noChangeAspect="1"/>
          </p:cNvPicPr>
          <p:nvPr/>
        </p:nvPicPr>
        <p:blipFill>
          <a:blip r:embed="rId4"/>
          <a:stretch>
            <a:fillRect/>
          </a:stretch>
        </p:blipFill>
        <p:spPr>
          <a:xfrm>
            <a:off x="5110926" y="9816756"/>
            <a:ext cx="918399" cy="918399"/>
          </a:xfrm>
          <a:prstGeom prst="rect">
            <a:avLst/>
          </a:prstGeom>
        </p:spPr>
      </p:pic>
      <p:pic>
        <p:nvPicPr>
          <p:cNvPr id="7" name="Afbeelding 6">
            <a:extLst>
              <a:ext uri="{FF2B5EF4-FFF2-40B4-BE49-F238E27FC236}">
                <a16:creationId xmlns:a16="http://schemas.microsoft.com/office/drawing/2014/main" id="{B2A89471-F07A-86FB-F4F0-B830E761E2C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22118"/>
          <a:stretch/>
        </p:blipFill>
        <p:spPr>
          <a:xfrm>
            <a:off x="3650009" y="7109957"/>
            <a:ext cx="3909666" cy="3141712"/>
          </a:xfrm>
          <a:prstGeom prst="rect">
            <a:avLst/>
          </a:prstGeom>
        </p:spPr>
      </p:pic>
      <p:pic>
        <p:nvPicPr>
          <p:cNvPr id="16" name="Afbeelding 15">
            <a:extLst>
              <a:ext uri="{FF2B5EF4-FFF2-40B4-BE49-F238E27FC236}">
                <a16:creationId xmlns:a16="http://schemas.microsoft.com/office/drawing/2014/main" id="{3FC6BC28-721D-5EC6-AB88-2D9C14270071}"/>
              </a:ext>
            </a:extLst>
          </p:cNvPr>
          <p:cNvPicPr>
            <a:picLocks noChangeAspect="1"/>
          </p:cNvPicPr>
          <p:nvPr/>
        </p:nvPicPr>
        <p:blipFill>
          <a:blip r:embed="rId3"/>
          <a:srcRect/>
          <a:stretch/>
        </p:blipFill>
        <p:spPr>
          <a:xfrm>
            <a:off x="0" y="6366660"/>
            <a:ext cx="6057900" cy="4358970"/>
          </a:xfrm>
          <a:prstGeom prst="rect">
            <a:avLst/>
          </a:prstGeom>
        </p:spPr>
      </p:pic>
      <p:sp>
        <p:nvSpPr>
          <p:cNvPr id="13" name="Tekstvak 12">
            <a:extLst>
              <a:ext uri="{FF2B5EF4-FFF2-40B4-BE49-F238E27FC236}">
                <a16:creationId xmlns:a16="http://schemas.microsoft.com/office/drawing/2014/main" id="{F0B0D51E-27E9-4770-D951-138FA36337BE}"/>
              </a:ext>
            </a:extLst>
          </p:cNvPr>
          <p:cNvSpPr txBox="1"/>
          <p:nvPr/>
        </p:nvSpPr>
        <p:spPr>
          <a:xfrm>
            <a:off x="346162" y="7226050"/>
            <a:ext cx="4062551" cy="3115084"/>
          </a:xfrm>
          <a:prstGeom prst="rect">
            <a:avLst/>
          </a:prstGeom>
          <a:noFill/>
        </p:spPr>
        <p:txBody>
          <a:bodyPr wrap="square">
            <a:spAutoFit/>
          </a:bodyPr>
          <a:lstStyle/>
          <a:p>
            <a:pPr>
              <a:lnSpc>
                <a:spcPct val="107000"/>
              </a:lnSpc>
              <a:spcAft>
                <a:spcPts val="863"/>
              </a:spcAft>
            </a:pPr>
            <a:r>
              <a:rPr lang="nl-NL" sz="1511" b="1">
                <a:latin typeface="Open Sans" panose="020B0606030504020204" pitchFamily="34" charset="0"/>
                <a:ea typeface="Open Sans" panose="020B0606030504020204" pitchFamily="34" charset="0"/>
                <a:cs typeface="Open Sans" panose="020B0606030504020204" pitchFamily="34" charset="0"/>
              </a:rPr>
              <a:t>In het kort</a:t>
            </a:r>
            <a:endParaRPr lang="nl-NL" sz="1511">
              <a:latin typeface="Open Sans" panose="020B0606030504020204" pitchFamily="34" charset="0"/>
              <a:ea typeface="Open Sans" panose="020B0606030504020204" pitchFamily="34" charset="0"/>
              <a:cs typeface="Open Sans" panose="020B0606030504020204" pitchFamily="34" charset="0"/>
            </a:endParaRPr>
          </a:p>
          <a:p>
            <a:pPr marL="370092" indent="-370092">
              <a:lnSpc>
                <a:spcPct val="150000"/>
              </a:lnSpc>
              <a:buFont typeface="Symbol" pitchFamily="2" charset="2"/>
              <a:buChar char=""/>
            </a:pPr>
            <a:r>
              <a:rPr lang="nl-NL" sz="1295">
                <a:latin typeface="Open Sans" panose="020B0606030504020204" pitchFamily="34" charset="0"/>
                <a:ea typeface="Open Sans" panose="020B0606030504020204" pitchFamily="34" charset="0"/>
                <a:cs typeface="Open Sans" panose="020B0606030504020204" pitchFamily="34" charset="0"/>
              </a:rPr>
              <a:t>Op ons dak is plek voor </a:t>
            </a:r>
            <a:r>
              <a:rPr lang="nl-NL" sz="1295" b="1">
                <a:latin typeface="Open Sans" panose="020B0606030504020204" pitchFamily="34" charset="0"/>
                <a:ea typeface="Open Sans" panose="020B0606030504020204" pitchFamily="34" charset="0"/>
                <a:cs typeface="Open Sans" panose="020B0606030504020204" pitchFamily="34" charset="0"/>
              </a:rPr>
              <a:t>[AANTAL] zonnepanelen</a:t>
            </a:r>
            <a:r>
              <a:rPr lang="nl-NL" sz="1295">
                <a:latin typeface="Open Sans" panose="020B0606030504020204" pitchFamily="34" charset="0"/>
                <a:ea typeface="Open Sans" panose="020B0606030504020204" pitchFamily="34" charset="0"/>
                <a:cs typeface="Open Sans" panose="020B0606030504020204" pitchFamily="34" charset="0"/>
              </a:rPr>
              <a:t>.</a:t>
            </a:r>
          </a:p>
          <a:p>
            <a:pPr marL="370092" indent="-370092">
              <a:lnSpc>
                <a:spcPct val="150000"/>
              </a:lnSpc>
              <a:buFont typeface="Symbol" pitchFamily="2" charset="2"/>
              <a:buChar char=""/>
            </a:pPr>
            <a:r>
              <a:rPr lang="nl-NL" sz="1295">
                <a:latin typeface="Open Sans" panose="020B0606030504020204" pitchFamily="34" charset="0"/>
                <a:ea typeface="Open Sans" panose="020B0606030504020204" pitchFamily="34" charset="0"/>
                <a:cs typeface="Open Sans" panose="020B0606030504020204" pitchFamily="34" charset="0"/>
              </a:rPr>
              <a:t>In totaal wekken we daarmee </a:t>
            </a:r>
            <a:r>
              <a:rPr lang="nl-NL" sz="1295" b="1">
                <a:latin typeface="Open Sans" panose="020B0606030504020204" pitchFamily="34" charset="0"/>
                <a:ea typeface="Open Sans" panose="020B0606030504020204" pitchFamily="34" charset="0"/>
                <a:cs typeface="Open Sans" panose="020B0606030504020204" pitchFamily="34" charset="0"/>
              </a:rPr>
              <a:t>[AANTAL] kWh</a:t>
            </a:r>
            <a:r>
              <a:rPr lang="nl-NL" sz="1295">
                <a:latin typeface="Open Sans" panose="020B0606030504020204" pitchFamily="34" charset="0"/>
                <a:ea typeface="Open Sans" panose="020B0606030504020204" pitchFamily="34" charset="0"/>
                <a:cs typeface="Open Sans" panose="020B0606030504020204" pitchFamily="34" charset="0"/>
              </a:rPr>
              <a:t> per jaar op, vergelijkbaar met het stroomverbruik van </a:t>
            </a:r>
            <a:r>
              <a:rPr lang="nl-NL" sz="1295" b="1">
                <a:latin typeface="Open Sans" panose="020B0606030504020204" pitchFamily="34" charset="0"/>
                <a:ea typeface="Open Sans" panose="020B0606030504020204" pitchFamily="34" charset="0"/>
                <a:cs typeface="Open Sans" panose="020B0606030504020204" pitchFamily="34" charset="0"/>
              </a:rPr>
              <a:t>[AANTAL] huishoudens</a:t>
            </a:r>
            <a:r>
              <a:rPr lang="nl-NL" sz="1295">
                <a:latin typeface="Open Sans" panose="020B0606030504020204" pitchFamily="34" charset="0"/>
                <a:ea typeface="Open Sans" panose="020B0606030504020204" pitchFamily="34" charset="0"/>
                <a:cs typeface="Open Sans" panose="020B0606030504020204" pitchFamily="34" charset="0"/>
              </a:rPr>
              <a:t>.</a:t>
            </a:r>
          </a:p>
          <a:p>
            <a:pPr marL="370092" indent="-370092">
              <a:lnSpc>
                <a:spcPct val="150000"/>
              </a:lnSpc>
              <a:buFont typeface="Symbol" pitchFamily="2" charset="2"/>
              <a:buChar char=""/>
            </a:pPr>
            <a:r>
              <a:rPr lang="nl-NL" sz="1295">
                <a:latin typeface="Open Sans" panose="020B0606030504020204" pitchFamily="34" charset="0"/>
                <a:ea typeface="Open Sans" panose="020B0606030504020204" pitchFamily="34" charset="0"/>
                <a:cs typeface="Open Sans" panose="020B0606030504020204" pitchFamily="34" charset="0"/>
              </a:rPr>
              <a:t>Per </a:t>
            </a:r>
            <a:r>
              <a:rPr lang="nl-NL" sz="1295" err="1">
                <a:latin typeface="Open Sans" panose="020B0606030504020204" pitchFamily="34" charset="0"/>
                <a:ea typeface="Open Sans" panose="020B0606030504020204" pitchFamily="34" charset="0"/>
                <a:cs typeface="Open Sans" panose="020B0606030504020204" pitchFamily="34" charset="0"/>
              </a:rPr>
              <a:t>teruggeleverde</a:t>
            </a:r>
            <a:r>
              <a:rPr lang="nl-NL" sz="1295">
                <a:latin typeface="Open Sans" panose="020B0606030504020204" pitchFamily="34" charset="0"/>
                <a:ea typeface="Open Sans" panose="020B0606030504020204" pitchFamily="34" charset="0"/>
                <a:cs typeface="Open Sans" panose="020B0606030504020204" pitchFamily="34" charset="0"/>
              </a:rPr>
              <a:t> kWh ontvangen we ongeveer </a:t>
            </a:r>
            <a:r>
              <a:rPr lang="nl-NL" sz="1295" b="1">
                <a:latin typeface="Open Sans" panose="020B0606030504020204" pitchFamily="34" charset="0"/>
                <a:ea typeface="Open Sans" panose="020B0606030504020204" pitchFamily="34" charset="0"/>
                <a:cs typeface="Open Sans" panose="020B0606030504020204" pitchFamily="34" charset="0"/>
              </a:rPr>
              <a:t>€ [BEDRAG]</a:t>
            </a:r>
            <a:r>
              <a:rPr lang="nl-NL" sz="1295">
                <a:latin typeface="Open Sans" panose="020B0606030504020204" pitchFamily="34" charset="0"/>
                <a:ea typeface="Open Sans" panose="020B0606030504020204" pitchFamily="34" charset="0"/>
                <a:cs typeface="Open Sans" panose="020B0606030504020204" pitchFamily="34" charset="0"/>
              </a:rPr>
              <a:t>.</a:t>
            </a:r>
          </a:p>
          <a:p>
            <a:pPr marL="370092" indent="-370092">
              <a:lnSpc>
                <a:spcPct val="150000"/>
              </a:lnSpc>
              <a:spcAft>
                <a:spcPts val="863"/>
              </a:spcAft>
              <a:buFont typeface="Symbol" pitchFamily="2" charset="2"/>
              <a:buChar char=""/>
            </a:pPr>
            <a:r>
              <a:rPr lang="nl-NL" sz="1295">
                <a:latin typeface="Open Sans" panose="020B0606030504020204" pitchFamily="34" charset="0"/>
                <a:ea typeface="Open Sans" panose="020B0606030504020204" pitchFamily="34" charset="0"/>
                <a:cs typeface="Open Sans" panose="020B0606030504020204" pitchFamily="34" charset="0"/>
              </a:rPr>
              <a:t>Op jaarbasis ontvangen we naar verwachting </a:t>
            </a:r>
            <a:r>
              <a:rPr lang="nl-NL" sz="1295" b="1">
                <a:latin typeface="Open Sans" panose="020B0606030504020204" pitchFamily="34" charset="0"/>
                <a:ea typeface="Open Sans" panose="020B0606030504020204" pitchFamily="34" charset="0"/>
                <a:cs typeface="Open Sans" panose="020B0606030504020204" pitchFamily="34" charset="0"/>
              </a:rPr>
              <a:t>€ [BEDRAG]</a:t>
            </a:r>
            <a:r>
              <a:rPr lang="nl-NL" sz="1295">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2628228699"/>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08C0F7BD6C1EC4E868C6448BFF03B41" ma:contentTypeVersion="11" ma:contentTypeDescription="Een nieuw document maken." ma:contentTypeScope="" ma:versionID="bd6d5eeff577907e0c89e894729baa83">
  <xsd:schema xmlns:xsd="http://www.w3.org/2001/XMLSchema" xmlns:xs="http://www.w3.org/2001/XMLSchema" xmlns:p="http://schemas.microsoft.com/office/2006/metadata/properties" xmlns:ns2="c6a86fed-8fa0-42d4-8553-fc31690fed78" xmlns:ns3="b713c283-f381-4173-85fc-f093847daf94" targetNamespace="http://schemas.microsoft.com/office/2006/metadata/properties" ma:root="true" ma:fieldsID="76c89c1463d5f97da8ed4a6582cd1589" ns2:_="" ns3:_="">
    <xsd:import namespace="c6a86fed-8fa0-42d4-8553-fc31690fed78"/>
    <xsd:import namespace="b713c283-f381-4173-85fc-f093847daf9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a86fed-8fa0-42d4-8553-fc31690fed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008f045e-f90b-4b3e-958e-3600deb91411"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713c283-f381-4173-85fc-f093847daf94"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913f4ea7-0d74-4cbc-83e3-3dc6dc3bf0e0}" ma:internalName="TaxCatchAll" ma:showField="CatchAllData" ma:web="b713c283-f381-4173-85fc-f093847daf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c6a86fed-8fa0-42d4-8553-fc31690fed78" xsi:nil="true"/>
    <lcf76f155ced4ddcb4097134ff3c332f xmlns="c6a86fed-8fa0-42d4-8553-fc31690fed78">
      <Terms xmlns="http://schemas.microsoft.com/office/infopath/2007/PartnerControls"/>
    </lcf76f155ced4ddcb4097134ff3c332f>
    <TaxCatchAll xmlns="b713c283-f381-4173-85fc-f093847daf94" xsi:nil="true"/>
  </documentManagement>
</p:properties>
</file>

<file path=customXml/itemProps1.xml><?xml version="1.0" encoding="utf-8"?>
<ds:datastoreItem xmlns:ds="http://schemas.openxmlformats.org/officeDocument/2006/customXml" ds:itemID="{64455E2C-3EF9-4DE9-85FC-EF809E83DE7D}">
  <ds:schemaRefs>
    <ds:schemaRef ds:uri="http://schemas.microsoft.com/sharepoint/v3/contenttype/forms"/>
  </ds:schemaRefs>
</ds:datastoreItem>
</file>

<file path=customXml/itemProps2.xml><?xml version="1.0" encoding="utf-8"?>
<ds:datastoreItem xmlns:ds="http://schemas.openxmlformats.org/officeDocument/2006/customXml" ds:itemID="{72175E07-2C07-42C1-9C87-F0AA5656E7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a86fed-8fa0-42d4-8553-fc31690fed78"/>
    <ds:schemaRef ds:uri="b713c283-f381-4173-85fc-f093847daf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B4CFEA-BBD7-4C4D-BC74-BCA8371B0AE8}">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713c283-f381-4173-85fc-f093847daf94"/>
    <ds:schemaRef ds:uri="http://purl.org/dc/terms/"/>
    <ds:schemaRef ds:uri="c6a86fed-8fa0-42d4-8553-fc31690fed7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TotalTime>
  <Words>810</Words>
  <Application>Microsoft Office PowerPoint</Application>
  <PresentationFormat>Aangepast</PresentationFormat>
  <Paragraphs>48</Paragraphs>
  <Slides>4</Slides>
  <Notes>2</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4</vt:i4>
      </vt:variant>
    </vt:vector>
  </HeadingPairs>
  <TitlesOfParts>
    <vt:vector size="13" baseType="lpstr">
      <vt:lpstr>Arial</vt:lpstr>
      <vt:lpstr>Calibri</vt:lpstr>
      <vt:lpstr>Calibri Light</vt:lpstr>
      <vt:lpstr>Montserrat</vt:lpstr>
      <vt:lpstr>Open Sans</vt:lpstr>
      <vt:lpstr>Open Sans ExtraBold</vt:lpstr>
      <vt:lpstr>Open Sans Light</vt:lpstr>
      <vt:lpstr>Symbol</vt:lpstr>
      <vt:lpstr>Kantoorthema</vt:lpstr>
      <vt:lpstr>Doe mee met zonnepanelen  op onze VvE  [NAAM]</vt:lpstr>
      <vt:lpstr>PowerPoint-presentatie</vt:lpstr>
      <vt:lpstr>PowerPoint-presentatie</vt:lpstr>
      <vt:lpstr>PowerPoint-presentatie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 mee met gezamenlijke zonnepanelen op onze VvE</dc:title>
  <dc:subject/>
  <dc:creator>HIER</dc:creator>
  <cp:keywords/>
  <dc:description/>
  <cp:lastModifiedBy>Anouk Overbeek | HIER</cp:lastModifiedBy>
  <cp:revision>1</cp:revision>
  <dcterms:created xsi:type="dcterms:W3CDTF">2023-03-20T15:32:28Z</dcterms:created>
  <dcterms:modified xsi:type="dcterms:W3CDTF">2023-05-30T11:33:28Z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0x010100708C0F7BD6C1EC4E868C6448BFF03B41</vt:lpwstr>
  </property>
  <property fmtid="{D5CDD505-2E9C-101B-9397-08002B2CF9AE}" pid="3" name="Order">
    <vt:r8>6407000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