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6"/>
  </p:notesMasterIdLst>
  <p:sldIdLst>
    <p:sldId id="256" r:id="rId5"/>
    <p:sldId id="25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246A"/>
    <a:srgbClr val="243E8D"/>
    <a:srgbClr val="F79C5E"/>
    <a:srgbClr val="4DBFA9"/>
    <a:srgbClr val="00609E"/>
    <a:srgbClr val="273675"/>
    <a:srgbClr val="005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7"/>
    <p:restoredTop sz="94701"/>
  </p:normalViewPr>
  <p:slideViewPr>
    <p:cSldViewPr snapToGrid="0" snapToObjects="1">
      <p:cViewPr varScale="1">
        <p:scale>
          <a:sx n="193" d="100"/>
          <a:sy n="193" d="100"/>
        </p:scale>
        <p:origin x="-136" y="-1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22" Type="http://schemas.microsoft.com/office/2016/11/relationships/changesInfo" Target="changesInfos/changesInfo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o Hoeksema" userId="23f2cf0e-7b53-471d-893b-ccded627f4d9" providerId="ADAL" clId="{46D9CF51-1D69-47FD-BDF9-C659E60A780D}"/>
    <pc:docChg chg="undo custSel addSld delSld modSld modMainMaster">
      <pc:chgData name="Tammo Hoeksema" userId="23f2cf0e-7b53-471d-893b-ccded627f4d9" providerId="ADAL" clId="{46D9CF51-1D69-47FD-BDF9-C659E60A780D}" dt="2020-05-20T09:17:38.348" v="100"/>
      <pc:docMkLst>
        <pc:docMk/>
      </pc:docMkLst>
      <pc:sldChg chg="addSp delSp modSp mod">
        <pc:chgData name="Tammo Hoeksema" userId="23f2cf0e-7b53-471d-893b-ccded627f4d9" providerId="ADAL" clId="{46D9CF51-1D69-47FD-BDF9-C659E60A780D}" dt="2020-05-20T09:05:31.612" v="79" actId="1037"/>
        <pc:sldMkLst>
          <pc:docMk/>
          <pc:sldMk cId="3061009264" sldId="256"/>
        </pc:sldMkLst>
        <pc:picChg chg="mod">
          <ac:chgData name="Tammo Hoeksema" userId="23f2cf0e-7b53-471d-893b-ccded627f4d9" providerId="ADAL" clId="{46D9CF51-1D69-47FD-BDF9-C659E60A780D}" dt="2020-05-20T09:02:35.938" v="2" actId="14826"/>
          <ac:picMkLst>
            <pc:docMk/>
            <pc:sldMk cId="3061009264" sldId="256"/>
            <ac:picMk id="7" creationId="{796F61F7-7F11-CB4D-AA2C-F3A3DC627684}"/>
          </ac:picMkLst>
        </pc:picChg>
        <pc:picChg chg="add del mod">
          <ac:chgData name="Tammo Hoeksema" userId="23f2cf0e-7b53-471d-893b-ccded627f4d9" providerId="ADAL" clId="{46D9CF51-1D69-47FD-BDF9-C659E60A780D}" dt="2020-05-20T09:05:31.612" v="79" actId="1037"/>
          <ac:picMkLst>
            <pc:docMk/>
            <pc:sldMk cId="3061009264" sldId="256"/>
            <ac:picMk id="10" creationId="{79F8F5A2-A7F5-BE44-A78D-C963B054ADD3}"/>
          </ac:picMkLst>
        </pc:picChg>
      </pc:sldChg>
      <pc:sldChg chg="modSp setBg">
        <pc:chgData name="Tammo Hoeksema" userId="23f2cf0e-7b53-471d-893b-ccded627f4d9" providerId="ADAL" clId="{46D9CF51-1D69-47FD-BDF9-C659E60A780D}" dt="2020-05-20T09:17:38.348" v="100"/>
        <pc:sldMkLst>
          <pc:docMk/>
          <pc:sldMk cId="3724167564" sldId="258"/>
        </pc:sldMkLst>
        <pc:spChg chg="mod">
          <ac:chgData name="Tammo Hoeksema" userId="23f2cf0e-7b53-471d-893b-ccded627f4d9" providerId="ADAL" clId="{46D9CF51-1D69-47FD-BDF9-C659E60A780D}" dt="2020-05-20T09:17:38.348" v="100"/>
          <ac:spMkLst>
            <pc:docMk/>
            <pc:sldMk cId="3724167564" sldId="258"/>
            <ac:spMk id="2" creationId="{83AFCABD-9E60-6842-BFE1-27FBA5102868}"/>
          </ac:spMkLst>
        </pc:spChg>
        <pc:spChg chg="mod">
          <ac:chgData name="Tammo Hoeksema" userId="23f2cf0e-7b53-471d-893b-ccded627f4d9" providerId="ADAL" clId="{46D9CF51-1D69-47FD-BDF9-C659E60A780D}" dt="2020-05-20T09:17:38.348" v="100"/>
          <ac:spMkLst>
            <pc:docMk/>
            <pc:sldMk cId="3724167564" sldId="258"/>
            <ac:spMk id="3" creationId="{6886D40B-65E2-BD47-BEA0-29289B506A1F}"/>
          </ac:spMkLst>
        </pc:spChg>
      </pc:sldChg>
      <pc:sldChg chg="new del">
        <pc:chgData name="Tammo Hoeksema" userId="23f2cf0e-7b53-471d-893b-ccded627f4d9" providerId="ADAL" clId="{46D9CF51-1D69-47FD-BDF9-C659E60A780D}" dt="2020-05-20T09:17:29.089" v="97" actId="680"/>
        <pc:sldMkLst>
          <pc:docMk/>
          <pc:sldMk cId="317991781" sldId="259"/>
        </pc:sldMkLst>
      </pc:sldChg>
      <pc:sldChg chg="new del">
        <pc:chgData name="Tammo Hoeksema" userId="23f2cf0e-7b53-471d-893b-ccded627f4d9" providerId="ADAL" clId="{46D9CF51-1D69-47FD-BDF9-C659E60A780D}" dt="2020-05-20T09:15:10.844" v="88" actId="680"/>
        <pc:sldMkLst>
          <pc:docMk/>
          <pc:sldMk cId="2213948437" sldId="259"/>
        </pc:sldMkLst>
      </pc:sldChg>
      <pc:sldChg chg="new del">
        <pc:chgData name="Tammo Hoeksema" userId="23f2cf0e-7b53-471d-893b-ccded627f4d9" providerId="ADAL" clId="{46D9CF51-1D69-47FD-BDF9-C659E60A780D}" dt="2020-05-20T09:17:11.853" v="92" actId="680"/>
        <pc:sldMkLst>
          <pc:docMk/>
          <pc:sldMk cId="2556734152" sldId="259"/>
        </pc:sldMkLst>
      </pc:sldChg>
      <pc:sldChg chg="new del">
        <pc:chgData name="Tammo Hoeksema" userId="23f2cf0e-7b53-471d-893b-ccded627f4d9" providerId="ADAL" clId="{46D9CF51-1D69-47FD-BDF9-C659E60A780D}" dt="2020-05-20T09:14:55.858" v="86" actId="680"/>
        <pc:sldMkLst>
          <pc:docMk/>
          <pc:sldMk cId="2567833303" sldId="259"/>
        </pc:sldMkLst>
      </pc:sldChg>
      <pc:sldMasterChg chg="modSldLayout">
        <pc:chgData name="Tammo Hoeksema" userId="23f2cf0e-7b53-471d-893b-ccded627f4d9" providerId="ADAL" clId="{46D9CF51-1D69-47FD-BDF9-C659E60A780D}" dt="2020-05-20T09:17:13.215" v="93"/>
        <pc:sldMasterMkLst>
          <pc:docMk/>
          <pc:sldMasterMk cId="1538097745" sldId="2147483660"/>
        </pc:sldMasterMkLst>
        <pc:sldLayoutChg chg="addSp">
          <pc:chgData name="Tammo Hoeksema" userId="23f2cf0e-7b53-471d-893b-ccded627f4d9" providerId="ADAL" clId="{46D9CF51-1D69-47FD-BDF9-C659E60A780D}" dt="2020-05-20T09:17:13.215" v="93"/>
          <pc:sldLayoutMkLst>
            <pc:docMk/>
            <pc:sldMasterMk cId="1538097745" sldId="2147483660"/>
            <pc:sldLayoutMk cId="3071162023" sldId="2147483662"/>
          </pc:sldLayoutMkLst>
          <pc:spChg chg="add">
            <ac:chgData name="Tammo Hoeksema" userId="23f2cf0e-7b53-471d-893b-ccded627f4d9" providerId="ADAL" clId="{46D9CF51-1D69-47FD-BDF9-C659E60A780D}" dt="2020-05-20T09:17:13.215" v="93"/>
            <ac:spMkLst>
              <pc:docMk/>
              <pc:sldMasterMk cId="1538097745" sldId="2147483660"/>
              <pc:sldLayoutMk cId="3071162023" sldId="2147483662"/>
              <ac:spMk id="7" creationId="{7B20C153-F1E5-407F-87C4-EFA5C5495C57}"/>
            </ac:spMkLst>
          </pc:spChg>
        </pc:sldLayoutChg>
      </pc:sldMasterChg>
      <pc:sldMasterChg chg="modSldLayout">
        <pc:chgData name="Tammo Hoeksema" userId="23f2cf0e-7b53-471d-893b-ccded627f4d9" providerId="ADAL" clId="{46D9CF51-1D69-47FD-BDF9-C659E60A780D}" dt="2020-05-20T09:17:34.978" v="99"/>
        <pc:sldMasterMkLst>
          <pc:docMk/>
          <pc:sldMasterMk cId="2072474560" sldId="2147483672"/>
        </pc:sldMasterMkLst>
        <pc:sldLayoutChg chg="addSp">
          <pc:chgData name="Tammo Hoeksema" userId="23f2cf0e-7b53-471d-893b-ccded627f4d9" providerId="ADAL" clId="{46D9CF51-1D69-47FD-BDF9-C659E60A780D}" dt="2020-05-20T09:17:34.978" v="99"/>
          <pc:sldLayoutMkLst>
            <pc:docMk/>
            <pc:sldMasterMk cId="2072474560" sldId="2147483672"/>
            <pc:sldLayoutMk cId="3088914761" sldId="2147483674"/>
          </pc:sldLayoutMkLst>
          <pc:spChg chg="add">
            <ac:chgData name="Tammo Hoeksema" userId="23f2cf0e-7b53-471d-893b-ccded627f4d9" providerId="ADAL" clId="{46D9CF51-1D69-47FD-BDF9-C659E60A780D}" dt="2020-05-20T09:17:34.978" v="99"/>
            <ac:spMkLst>
              <pc:docMk/>
              <pc:sldMasterMk cId="2072474560" sldId="2147483672"/>
              <pc:sldLayoutMk cId="3088914761" sldId="2147483674"/>
              <ac:spMk id="7" creationId="{9E889AA7-1563-4A11-B896-DF9CC08C7DD7}"/>
            </ac:spMkLst>
          </pc:spChg>
        </pc:sldLayoutChg>
      </pc:sldMasterChg>
      <pc:sldMasterChg chg="modSldLayout">
        <pc:chgData name="Tammo Hoeksema" userId="23f2cf0e-7b53-471d-893b-ccded627f4d9" providerId="ADAL" clId="{46D9CF51-1D69-47FD-BDF9-C659E60A780D}" dt="2020-05-20T09:17:38.348" v="100"/>
        <pc:sldMasterMkLst>
          <pc:docMk/>
          <pc:sldMasterMk cId="1404453554" sldId="2147483684"/>
        </pc:sldMasterMkLst>
        <pc:sldLayoutChg chg="addSp">
          <pc:chgData name="Tammo Hoeksema" userId="23f2cf0e-7b53-471d-893b-ccded627f4d9" providerId="ADAL" clId="{46D9CF51-1D69-47FD-BDF9-C659E60A780D}" dt="2020-05-20T09:17:38.348" v="100"/>
          <pc:sldLayoutMkLst>
            <pc:docMk/>
            <pc:sldMasterMk cId="1404453554" sldId="2147483684"/>
            <pc:sldLayoutMk cId="1222674449" sldId="2147483686"/>
          </pc:sldLayoutMkLst>
          <pc:spChg chg="add">
            <ac:chgData name="Tammo Hoeksema" userId="23f2cf0e-7b53-471d-893b-ccded627f4d9" providerId="ADAL" clId="{46D9CF51-1D69-47FD-BDF9-C659E60A780D}" dt="2020-05-20T09:17:38.348" v="100"/>
            <ac:spMkLst>
              <pc:docMk/>
              <pc:sldMasterMk cId="1404453554" sldId="2147483684"/>
              <pc:sldLayoutMk cId="1222674449" sldId="2147483686"/>
              <ac:spMk id="7" creationId="{9373F268-4ECB-4B98-BC5C-EA9E7F7783EB}"/>
            </ac:spMkLst>
          </pc:spChg>
        </pc:sldLayoutChg>
      </pc:sldMasterChg>
    </pc:docChg>
  </pc:docChgLst>
  <pc:docChgLst>
    <pc:chgData name="Liesje Harteveld" userId="adf091c3-4ab3-4e11-9698-d85ead95914b" providerId="ADAL" clId="{1E8EF35E-6C09-7B40-B466-D866513BDBD0}"/>
    <pc:docChg chg="undo custSel addSld delSld modSld modMainMaster">
      <pc:chgData name="Liesje Harteveld" userId="adf091c3-4ab3-4e11-9698-d85ead95914b" providerId="ADAL" clId="{1E8EF35E-6C09-7B40-B466-D866513BDBD0}" dt="2020-05-20T10:12:28.506" v="45"/>
      <pc:docMkLst>
        <pc:docMk/>
      </pc:docMkLst>
      <pc:sldChg chg="addSp delSp modSp">
        <pc:chgData name="Liesje Harteveld" userId="adf091c3-4ab3-4e11-9698-d85ead95914b" providerId="ADAL" clId="{1E8EF35E-6C09-7B40-B466-D866513BDBD0}" dt="2020-05-20T10:12:28.506" v="45"/>
        <pc:sldMkLst>
          <pc:docMk/>
          <pc:sldMk cId="3061009264" sldId="256"/>
        </pc:sldMkLst>
        <pc:spChg chg="mod">
          <ac:chgData name="Liesje Harteveld" userId="adf091c3-4ab3-4e11-9698-d85ead95914b" providerId="ADAL" clId="{1E8EF35E-6C09-7B40-B466-D866513BDBD0}" dt="2020-05-20T10:11:41.534" v="40" actId="14838"/>
          <ac:spMkLst>
            <pc:docMk/>
            <pc:sldMk cId="3061009264" sldId="256"/>
            <ac:spMk id="2" creationId="{D75CD0C1-B9E1-9A4D-8104-CC310CBC5EA6}"/>
          </ac:spMkLst>
        </pc:spChg>
        <pc:spChg chg="mod">
          <ac:chgData name="Liesje Harteveld" userId="adf091c3-4ab3-4e11-9698-d85ead95914b" providerId="ADAL" clId="{1E8EF35E-6C09-7B40-B466-D866513BDBD0}" dt="2020-05-20T10:12:25.599" v="43" actId="1076"/>
          <ac:spMkLst>
            <pc:docMk/>
            <pc:sldMk cId="3061009264" sldId="256"/>
            <ac:spMk id="3" creationId="{C531E960-3842-0641-B6A3-4F90312FD988}"/>
          </ac:spMkLst>
        </pc:spChg>
        <pc:spChg chg="add del mod">
          <ac:chgData name="Liesje Harteveld" userId="adf091c3-4ab3-4e11-9698-d85ead95914b" providerId="ADAL" clId="{1E8EF35E-6C09-7B40-B466-D866513BDBD0}" dt="2020-05-20T10:12:28.506" v="45"/>
          <ac:spMkLst>
            <pc:docMk/>
            <pc:sldMk cId="3061009264" sldId="256"/>
            <ac:spMk id="4" creationId="{14C7E3FC-B013-B045-BAB4-80CA9007971C}"/>
          </ac:spMkLst>
        </pc:spChg>
        <pc:spChg chg="mod">
          <ac:chgData name="Liesje Harteveld" userId="adf091c3-4ab3-4e11-9698-d85ead95914b" providerId="ADAL" clId="{1E8EF35E-6C09-7B40-B466-D866513BDBD0}" dt="2020-05-20T10:05:25.294" v="18" actId="207"/>
          <ac:spMkLst>
            <pc:docMk/>
            <pc:sldMk cId="3061009264" sldId="256"/>
            <ac:spMk id="11" creationId="{56224768-10E4-C14F-9179-90F79A2CE351}"/>
          </ac:spMkLst>
        </pc:spChg>
        <pc:picChg chg="mod">
          <ac:chgData name="Liesje Harteveld" userId="adf091c3-4ab3-4e11-9698-d85ead95914b" providerId="ADAL" clId="{1E8EF35E-6C09-7B40-B466-D866513BDBD0}" dt="2020-05-20T10:10:35.246" v="35" actId="14100"/>
          <ac:picMkLst>
            <pc:docMk/>
            <pc:sldMk cId="3061009264" sldId="256"/>
            <ac:picMk id="10" creationId="{79F8F5A2-A7F5-BE44-A78D-C963B054ADD3}"/>
          </ac:picMkLst>
        </pc:picChg>
      </pc:sldChg>
      <pc:sldChg chg="add del">
        <pc:chgData name="Liesje Harteveld" userId="adf091c3-4ab3-4e11-9698-d85ead95914b" providerId="ADAL" clId="{1E8EF35E-6C09-7B40-B466-D866513BDBD0}" dt="2020-05-20T10:07:25.188" v="28" actId="2696"/>
        <pc:sldMkLst>
          <pc:docMk/>
          <pc:sldMk cId="3322963715" sldId="259"/>
        </pc:sldMkLst>
      </pc:sldChg>
      <pc:sldMasterChg chg="modSldLayout">
        <pc:chgData name="Liesje Harteveld" userId="adf091c3-4ab3-4e11-9698-d85ead95914b" providerId="ADAL" clId="{1E8EF35E-6C09-7B40-B466-D866513BDBD0}" dt="2020-05-20T10:10:14.727" v="33" actId="14100"/>
        <pc:sldMasterMkLst>
          <pc:docMk/>
          <pc:sldMasterMk cId="1404453554" sldId="2147483684"/>
        </pc:sldMasterMkLst>
        <pc:sldLayoutChg chg="addSp delSp modSp">
          <pc:chgData name="Liesje Harteveld" userId="adf091c3-4ab3-4e11-9698-d85ead95914b" providerId="ADAL" clId="{1E8EF35E-6C09-7B40-B466-D866513BDBD0}" dt="2020-05-20T10:10:14.727" v="33" actId="14100"/>
          <pc:sldLayoutMkLst>
            <pc:docMk/>
            <pc:sldMasterMk cId="1404453554" sldId="2147483684"/>
            <pc:sldLayoutMk cId="1222674449" sldId="2147483686"/>
          </pc:sldLayoutMkLst>
          <pc:spChg chg="mod">
            <ac:chgData name="Liesje Harteveld" userId="adf091c3-4ab3-4e11-9698-d85ead95914b" providerId="ADAL" clId="{1E8EF35E-6C09-7B40-B466-D866513BDBD0}" dt="2020-05-20T10:03:24.763" v="5" actId="113"/>
            <ac:spMkLst>
              <pc:docMk/>
              <pc:sldMasterMk cId="1404453554" sldId="2147483684"/>
              <pc:sldLayoutMk cId="1222674449" sldId="2147483686"/>
              <ac:spMk id="2" creationId="{00000000-0000-0000-0000-000000000000}"/>
            </ac:spMkLst>
          </pc:spChg>
          <pc:spChg chg="del mod">
            <ac:chgData name="Liesje Harteveld" userId="adf091c3-4ab3-4e11-9698-d85ead95914b" providerId="ADAL" clId="{1E8EF35E-6C09-7B40-B466-D866513BDBD0}" dt="2020-05-20T10:03:43.428" v="7" actId="478"/>
            <ac:spMkLst>
              <pc:docMk/>
              <pc:sldMasterMk cId="1404453554" sldId="2147483684"/>
              <pc:sldLayoutMk cId="1222674449" sldId="2147483686"/>
              <ac:spMk id="4" creationId="{00000000-0000-0000-0000-000000000000}"/>
            </ac:spMkLst>
          </pc:spChg>
          <pc:spChg chg="del">
            <ac:chgData name="Liesje Harteveld" userId="adf091c3-4ab3-4e11-9698-d85ead95914b" providerId="ADAL" clId="{1E8EF35E-6C09-7B40-B466-D866513BDBD0}" dt="2020-05-20T10:03:46.005" v="8" actId="478"/>
            <ac:spMkLst>
              <pc:docMk/>
              <pc:sldMasterMk cId="1404453554" sldId="2147483684"/>
              <pc:sldLayoutMk cId="1222674449" sldId="2147483686"/>
              <ac:spMk id="5" creationId="{00000000-0000-0000-0000-000000000000}"/>
            </ac:spMkLst>
          </pc:spChg>
          <pc:spChg chg="del">
            <ac:chgData name="Liesje Harteveld" userId="adf091c3-4ab3-4e11-9698-d85ead95914b" providerId="ADAL" clId="{1E8EF35E-6C09-7B40-B466-D866513BDBD0}" dt="2020-05-20T10:03:48.953" v="9" actId="478"/>
            <ac:spMkLst>
              <pc:docMk/>
              <pc:sldMasterMk cId="1404453554" sldId="2147483684"/>
              <pc:sldLayoutMk cId="1222674449" sldId="2147483686"/>
              <ac:spMk id="6" creationId="{00000000-0000-0000-0000-000000000000}"/>
            </ac:spMkLst>
          </pc:spChg>
          <pc:spChg chg="del">
            <ac:chgData name="Liesje Harteveld" userId="adf091c3-4ab3-4e11-9698-d85ead95914b" providerId="ADAL" clId="{1E8EF35E-6C09-7B40-B466-D866513BDBD0}" dt="2020-05-20T10:02:12.874" v="0" actId="478"/>
            <ac:spMkLst>
              <pc:docMk/>
              <pc:sldMasterMk cId="1404453554" sldId="2147483684"/>
              <pc:sldLayoutMk cId="1222674449" sldId="2147483686"/>
              <ac:spMk id="7" creationId="{9373F268-4ECB-4B98-BC5C-EA9E7F7783EB}"/>
            </ac:spMkLst>
          </pc:spChg>
          <pc:picChg chg="add mod">
            <ac:chgData name="Liesje Harteveld" userId="adf091c3-4ab3-4e11-9698-d85ead95914b" providerId="ADAL" clId="{1E8EF35E-6C09-7B40-B466-D866513BDBD0}" dt="2020-05-20T10:10:14.727" v="33" actId="14100"/>
            <ac:picMkLst>
              <pc:docMk/>
              <pc:sldMasterMk cId="1404453554" sldId="2147483684"/>
              <pc:sldLayoutMk cId="1222674449" sldId="2147483686"/>
              <ac:picMk id="9" creationId="{C420FC80-EB59-D74D-9B7F-F5F113CA300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68532-24DB-CC45-9769-D7D3E33234E2}" type="datetimeFigureOut">
              <a:rPr lang="nl-NL" smtClean="0"/>
              <a:t>05-10-20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B4142-48E0-7740-94C4-0DBCE1257FE6}" type="slidenum">
              <a:rPr lang="nl-NL" smtClean="0"/>
              <a:t>‹nr.›</a:t>
            </a:fld>
            <a:endParaRPr lang="nl-NL"/>
          </a:p>
        </p:txBody>
      </p:sp>
    </p:spTree>
    <p:extLst>
      <p:ext uri="{BB962C8B-B14F-4D97-AF65-F5344CB8AC3E}">
        <p14:creationId xmlns:p14="http://schemas.microsoft.com/office/powerpoint/2010/main" val="714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11B4142-48E0-7740-94C4-0DBCE1257FE6}" type="slidenum">
              <a:rPr lang="nl-NL" smtClean="0"/>
              <a:t>1</a:t>
            </a:fld>
            <a:endParaRPr lang="nl-NL"/>
          </a:p>
        </p:txBody>
      </p:sp>
    </p:spTree>
    <p:extLst>
      <p:ext uri="{BB962C8B-B14F-4D97-AF65-F5344CB8AC3E}">
        <p14:creationId xmlns:p14="http://schemas.microsoft.com/office/powerpoint/2010/main" val="75567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smtClean="0"/>
              <a:t>Titelstijl van model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titelstijl van het model te bewerken</a:t>
            </a:r>
            <a:endParaRPr lang="en-US" dirty="0"/>
          </a:p>
        </p:txBody>
      </p:sp>
      <p:sp>
        <p:nvSpPr>
          <p:cNvPr id="4" name="Date Placeholder 3"/>
          <p:cNvSpPr>
            <a:spLocks noGrp="1"/>
          </p:cNvSpPr>
          <p:nvPr>
            <p:ph type="dt" sz="half" idx="10"/>
          </p:nvPr>
        </p:nvSpPr>
        <p:spPr/>
        <p:txBody>
          <a:bodyPr/>
          <a:lstStyle/>
          <a:p>
            <a:fld id="{1273E3E2-BE28-1D40-9D2C-E40BA00A87BE}" type="datetimeFigureOut">
              <a:rPr lang="nl-NL" smtClean="0"/>
              <a:t>05-10-20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137620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273E3E2-BE28-1D40-9D2C-E40BA00A87BE}" type="datetimeFigureOut">
              <a:rPr lang="nl-NL" smtClean="0"/>
              <a:t>05-10-20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343766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1273E3E2-BE28-1D40-9D2C-E40BA00A87BE}" type="datetimeFigureOut">
              <a:rPr lang="nl-NL" smtClean="0"/>
              <a:t>05-10-20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118161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79C5E"/>
                </a:solidFill>
              </a:defRPr>
            </a:lvl1pPr>
          </a:lstStyle>
          <a:p>
            <a:r>
              <a:rPr lang="nl-NL" smtClean="0"/>
              <a:t>Titelstijl van model bewerken</a:t>
            </a:r>
            <a:endParaRPr lang="en-US" dirty="0"/>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pic>
        <p:nvPicPr>
          <p:cNvPr id="9" name="Afbeelding 8">
            <a:extLst>
              <a:ext uri="{FF2B5EF4-FFF2-40B4-BE49-F238E27FC236}">
                <a16:creationId xmlns="" xmlns:a16="http://schemas.microsoft.com/office/drawing/2014/main" id="{C420FC80-EB59-D74D-9B7F-F5F113CA3003}"/>
              </a:ext>
            </a:extLst>
          </p:cNvPr>
          <p:cNvPicPr>
            <a:picLocks noChangeAspect="1"/>
          </p:cNvPicPr>
          <p:nvPr userDrawn="1"/>
        </p:nvPicPr>
        <p:blipFill>
          <a:blip r:embed="rId2"/>
          <a:stretch>
            <a:fillRect/>
          </a:stretch>
        </p:blipFill>
        <p:spPr>
          <a:xfrm>
            <a:off x="9773587" y="39180"/>
            <a:ext cx="2261206" cy="910207"/>
          </a:xfrm>
          <a:prstGeom prst="rect">
            <a:avLst/>
          </a:prstGeom>
        </p:spPr>
      </p:pic>
    </p:spTree>
    <p:extLst>
      <p:ext uri="{BB962C8B-B14F-4D97-AF65-F5344CB8AC3E}">
        <p14:creationId xmlns:p14="http://schemas.microsoft.com/office/powerpoint/2010/main" val="122267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smtClean="0"/>
              <a:t>Titelstijl van model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1273E3E2-BE28-1D40-9D2C-E40BA00A87BE}" type="datetimeFigureOut">
              <a:rPr lang="nl-NL" smtClean="0"/>
              <a:t>05-10-20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157340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1273E3E2-BE28-1D40-9D2C-E40BA00A87BE}" type="datetimeFigureOut">
              <a:rPr lang="nl-NL" smtClean="0"/>
              <a:t>05-10-20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204048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smtClean="0"/>
              <a:t>Titelstijl van model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1273E3E2-BE28-1D40-9D2C-E40BA00A87BE}" type="datetimeFigureOut">
              <a:rPr lang="nl-NL" smtClean="0"/>
              <a:t>05-10-20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127844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1273E3E2-BE28-1D40-9D2C-E40BA00A87BE}" type="datetimeFigureOut">
              <a:rPr lang="nl-NL" smtClean="0"/>
              <a:t>05-10-20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294898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3E3E2-BE28-1D40-9D2C-E40BA00A87BE}" type="datetimeFigureOut">
              <a:rPr lang="nl-NL" smtClean="0"/>
              <a:t>05-10-20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231586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1273E3E2-BE28-1D40-9D2C-E40BA00A87BE}" type="datetimeFigureOut">
              <a:rPr lang="nl-NL" smtClean="0"/>
              <a:t>05-10-20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271813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1273E3E2-BE28-1D40-9D2C-E40BA00A87BE}" type="datetimeFigureOut">
              <a:rPr lang="nl-NL" smtClean="0"/>
              <a:t>05-10-20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F17FBA7-37FA-1E45-83A9-C7B9665AAA9F}" type="slidenum">
              <a:rPr lang="nl-NL" smtClean="0"/>
              <a:t>‹nr.›</a:t>
            </a:fld>
            <a:endParaRPr lang="nl-NL"/>
          </a:p>
        </p:txBody>
      </p:sp>
    </p:spTree>
    <p:extLst>
      <p:ext uri="{BB962C8B-B14F-4D97-AF65-F5344CB8AC3E}">
        <p14:creationId xmlns:p14="http://schemas.microsoft.com/office/powerpoint/2010/main" val="18162442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3E3E2-BE28-1D40-9D2C-E40BA00A87BE}" type="datetimeFigureOut">
              <a:rPr lang="nl-NL" smtClean="0"/>
              <a:t>05-10-20</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7FBA7-37FA-1E45-83A9-C7B9665AAA9F}" type="slidenum">
              <a:rPr lang="nl-NL" smtClean="0"/>
              <a:t>‹nr.›</a:t>
            </a:fld>
            <a:endParaRPr lang="nl-NL"/>
          </a:p>
        </p:txBody>
      </p:sp>
    </p:spTree>
    <p:extLst>
      <p:ext uri="{BB962C8B-B14F-4D97-AF65-F5344CB8AC3E}">
        <p14:creationId xmlns:p14="http://schemas.microsoft.com/office/powerpoint/2010/main" val="14044535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 xmlns:a16="http://schemas.microsoft.com/office/drawing/2014/main" id="{79F8F5A2-A7F5-BE44-A78D-C963B054ADD3}"/>
              </a:ext>
            </a:extLst>
          </p:cNvPr>
          <p:cNvPicPr>
            <a:picLocks noChangeAspect="1"/>
          </p:cNvPicPr>
          <p:nvPr/>
        </p:nvPicPr>
        <p:blipFill>
          <a:blip r:embed="rId3"/>
          <a:srcRect/>
          <a:stretch/>
        </p:blipFill>
        <p:spPr>
          <a:xfrm>
            <a:off x="5134131" y="-261476"/>
            <a:ext cx="7299242" cy="7291950"/>
          </a:xfrm>
          <a:prstGeom prst="rect">
            <a:avLst/>
          </a:prstGeom>
        </p:spPr>
      </p:pic>
      <p:sp>
        <p:nvSpPr>
          <p:cNvPr id="2" name="Titel 1">
            <a:extLst>
              <a:ext uri="{FF2B5EF4-FFF2-40B4-BE49-F238E27FC236}">
                <a16:creationId xmlns="" xmlns:a16="http://schemas.microsoft.com/office/drawing/2014/main" id="{D75CD0C1-B9E1-9A4D-8104-CC310CBC5EA6}"/>
              </a:ext>
            </a:extLst>
          </p:cNvPr>
          <p:cNvSpPr>
            <a:spLocks noGrp="1"/>
          </p:cNvSpPr>
          <p:nvPr>
            <p:ph type="ctrTitle"/>
          </p:nvPr>
        </p:nvSpPr>
        <p:spPr>
          <a:xfrm>
            <a:off x="0" y="736601"/>
            <a:ext cx="12192000" cy="2387600"/>
          </a:xfrm>
        </p:spPr>
        <p:txBody>
          <a:bodyPr>
            <a:normAutofit/>
          </a:bodyPr>
          <a:lstStyle/>
          <a:p>
            <a:r>
              <a:rPr lang="nl-NL" b="1" dirty="0" smtClean="0">
                <a:solidFill>
                  <a:srgbClr val="D3246A"/>
                </a:solidFill>
                <a:effectLst>
                  <a:outerShdw blurRad="50800" dist="38100" dir="8100000" algn="tr" rotWithShape="0">
                    <a:prstClr val="black">
                      <a:alpha val="40000"/>
                    </a:prstClr>
                  </a:outerShdw>
                </a:effectLst>
                <a:latin typeface="+mn-lt"/>
              </a:rPr>
              <a:t>Financiering Coöperatieve Warmtenetten (FC Warmte)</a:t>
            </a:r>
            <a:endParaRPr lang="nl-NL" b="1" dirty="0">
              <a:solidFill>
                <a:srgbClr val="D3246A"/>
              </a:solidFill>
              <a:effectLst>
                <a:outerShdw blurRad="50800" dist="38100" dir="8100000" algn="tr" rotWithShape="0">
                  <a:prstClr val="black">
                    <a:alpha val="40000"/>
                  </a:prstClr>
                </a:outerShdw>
              </a:effectLst>
              <a:latin typeface="+mn-lt"/>
            </a:endParaRPr>
          </a:p>
        </p:txBody>
      </p:sp>
      <p:sp>
        <p:nvSpPr>
          <p:cNvPr id="3" name="Ondertitel 2">
            <a:extLst>
              <a:ext uri="{FF2B5EF4-FFF2-40B4-BE49-F238E27FC236}">
                <a16:creationId xmlns="" xmlns:a16="http://schemas.microsoft.com/office/drawing/2014/main" id="{C531E960-3842-0641-B6A3-4F90312FD988}"/>
              </a:ext>
            </a:extLst>
          </p:cNvPr>
          <p:cNvSpPr>
            <a:spLocks noGrp="1"/>
          </p:cNvSpPr>
          <p:nvPr>
            <p:ph type="subTitle" idx="1"/>
          </p:nvPr>
        </p:nvSpPr>
        <p:spPr>
          <a:xfrm>
            <a:off x="2020370" y="3429000"/>
            <a:ext cx="4137891" cy="500405"/>
          </a:xfrm>
        </p:spPr>
        <p:txBody>
          <a:bodyPr>
            <a:normAutofit/>
          </a:bodyPr>
          <a:lstStyle/>
          <a:p>
            <a:pPr algn="l"/>
            <a:r>
              <a:rPr lang="nl-NL" b="1" dirty="0" smtClean="0">
                <a:solidFill>
                  <a:srgbClr val="D3246A"/>
                </a:solidFill>
                <a:effectLst>
                  <a:outerShdw blurRad="50800" dist="38100" dir="8100000" algn="tr" rotWithShape="0">
                    <a:prstClr val="black">
                      <a:alpha val="40000"/>
                    </a:prstClr>
                  </a:outerShdw>
                </a:effectLst>
              </a:rPr>
              <a:t>Kennissessie warmte</a:t>
            </a:r>
            <a:endParaRPr lang="nl-NL" b="1" dirty="0">
              <a:solidFill>
                <a:srgbClr val="D3246A"/>
              </a:solidFill>
              <a:effectLst>
                <a:outerShdw blurRad="50800" dist="38100" dir="8100000" algn="tr" rotWithShape="0">
                  <a:prstClr val="black">
                    <a:alpha val="40000"/>
                  </a:prstClr>
                </a:outerShdw>
              </a:effectLst>
            </a:endParaRPr>
          </a:p>
        </p:txBody>
      </p:sp>
      <p:sp>
        <p:nvSpPr>
          <p:cNvPr id="11" name="Tekstvak 10">
            <a:extLst>
              <a:ext uri="{FF2B5EF4-FFF2-40B4-BE49-F238E27FC236}">
                <a16:creationId xmlns="" xmlns:a16="http://schemas.microsoft.com/office/drawing/2014/main" id="{56224768-10E4-C14F-9179-90F79A2CE351}"/>
              </a:ext>
            </a:extLst>
          </p:cNvPr>
          <p:cNvSpPr txBox="1"/>
          <p:nvPr/>
        </p:nvSpPr>
        <p:spPr>
          <a:xfrm>
            <a:off x="7429370" y="5659734"/>
            <a:ext cx="4501055" cy="923330"/>
          </a:xfrm>
          <a:prstGeom prst="rect">
            <a:avLst/>
          </a:prstGeom>
          <a:noFill/>
        </p:spPr>
        <p:txBody>
          <a:bodyPr wrap="square" rtlCol="0">
            <a:spAutoFit/>
          </a:bodyPr>
          <a:lstStyle/>
          <a:p>
            <a:r>
              <a:rPr lang="nl-NL" dirty="0" smtClean="0">
                <a:solidFill>
                  <a:srgbClr val="243E8D"/>
                </a:solidFill>
              </a:rPr>
              <a:t>Naam Gerwin Verschuur</a:t>
            </a:r>
            <a:endParaRPr lang="nl-NL" dirty="0">
              <a:solidFill>
                <a:srgbClr val="243E8D"/>
              </a:solidFill>
            </a:endParaRPr>
          </a:p>
          <a:p>
            <a:r>
              <a:rPr lang="nl-NL" dirty="0" smtClean="0">
                <a:solidFill>
                  <a:srgbClr val="243E8D"/>
                </a:solidFill>
              </a:rPr>
              <a:t>Datum 8 oktober 2020</a:t>
            </a:r>
            <a:endParaRPr lang="nl-NL" dirty="0">
              <a:solidFill>
                <a:srgbClr val="243E8D"/>
              </a:solidFill>
            </a:endParaRPr>
          </a:p>
          <a:p>
            <a:r>
              <a:rPr lang="nl-NL" dirty="0">
                <a:solidFill>
                  <a:srgbClr val="243E8D"/>
                </a:solidFill>
              </a:rPr>
              <a:t>e-</a:t>
            </a:r>
            <a:r>
              <a:rPr lang="nl-NL" dirty="0" smtClean="0">
                <a:solidFill>
                  <a:srgbClr val="243E8D"/>
                </a:solidFill>
              </a:rPr>
              <a:t>mail </a:t>
            </a:r>
            <a:r>
              <a:rPr lang="nl-NL" dirty="0" err="1" smtClean="0">
                <a:solidFill>
                  <a:srgbClr val="243E8D"/>
                </a:solidFill>
              </a:rPr>
              <a:t>gerwin.verschuur@energiesamen.nu</a:t>
            </a:r>
            <a:endParaRPr lang="nl-NL" dirty="0">
              <a:solidFill>
                <a:srgbClr val="243E8D"/>
              </a:solidFill>
            </a:endParaRPr>
          </a:p>
        </p:txBody>
      </p:sp>
      <p:pic>
        <p:nvPicPr>
          <p:cNvPr id="7" name="Afbeelding 6">
            <a:extLst>
              <a:ext uri="{FF2B5EF4-FFF2-40B4-BE49-F238E27FC236}">
                <a16:creationId xmlns="" xmlns:a16="http://schemas.microsoft.com/office/drawing/2014/main" id="{796F61F7-7F11-CB4D-AA2C-F3A3DC627684}"/>
              </a:ext>
            </a:extLst>
          </p:cNvPr>
          <p:cNvPicPr>
            <a:picLocks noChangeAspect="1"/>
          </p:cNvPicPr>
          <p:nvPr/>
        </p:nvPicPr>
        <p:blipFill>
          <a:blip r:embed="rId4"/>
          <a:srcRect/>
          <a:stretch/>
        </p:blipFill>
        <p:spPr>
          <a:xfrm>
            <a:off x="0" y="5386643"/>
            <a:ext cx="3269611" cy="1311156"/>
          </a:xfrm>
          <a:prstGeom prst="rect">
            <a:avLst/>
          </a:prstGeom>
        </p:spPr>
      </p:pic>
    </p:spTree>
    <p:extLst>
      <p:ext uri="{BB962C8B-B14F-4D97-AF65-F5344CB8AC3E}">
        <p14:creationId xmlns:p14="http://schemas.microsoft.com/office/powerpoint/2010/main" val="306100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3AFCABD-9E60-6842-BFE1-27FBA5102868}"/>
              </a:ext>
            </a:extLst>
          </p:cNvPr>
          <p:cNvSpPr>
            <a:spLocks noGrp="1"/>
          </p:cNvSpPr>
          <p:nvPr>
            <p:ph type="title"/>
          </p:nvPr>
        </p:nvSpPr>
        <p:spPr>
          <a:xfrm>
            <a:off x="838200" y="365125"/>
            <a:ext cx="8775894" cy="1325563"/>
          </a:xfrm>
        </p:spPr>
        <p:txBody>
          <a:bodyPr/>
          <a:lstStyle/>
          <a:p>
            <a:r>
              <a:rPr lang="nl-NL" dirty="0" smtClean="0">
                <a:solidFill>
                  <a:srgbClr val="F79C5E"/>
                </a:solidFill>
              </a:rPr>
              <a:t>Voorlopige resultaten algemeen: beleidsaanbevelingen</a:t>
            </a:r>
            <a:endParaRPr lang="nl-NL" dirty="0">
              <a:solidFill>
                <a:srgbClr val="F79C5E"/>
              </a:solidFill>
            </a:endParaRPr>
          </a:p>
        </p:txBody>
      </p:sp>
      <p:sp>
        <p:nvSpPr>
          <p:cNvPr id="3" name="Tijdelijke aanduiding voor inhoud 2">
            <a:extLst>
              <a:ext uri="{FF2B5EF4-FFF2-40B4-BE49-F238E27FC236}">
                <a16:creationId xmlns="" xmlns:a16="http://schemas.microsoft.com/office/drawing/2014/main" id="{6886D40B-65E2-BD47-BEA0-29289B506A1F}"/>
              </a:ext>
            </a:extLst>
          </p:cNvPr>
          <p:cNvSpPr>
            <a:spLocks noGrp="1"/>
          </p:cNvSpPr>
          <p:nvPr>
            <p:ph idx="1"/>
          </p:nvPr>
        </p:nvSpPr>
        <p:spPr/>
        <p:txBody>
          <a:bodyPr>
            <a:normAutofit/>
          </a:bodyPr>
          <a:lstStyle/>
          <a:p>
            <a:r>
              <a:rPr lang="nl-NL" dirty="0" smtClean="0"/>
              <a:t>Warmtewet 2.0: Bijdrage aan Consultatiereactie op wetsvoorstel</a:t>
            </a:r>
          </a:p>
          <a:p>
            <a:r>
              <a:rPr lang="nl-NL" dirty="0" smtClean="0"/>
              <a:t>RES:  Geef beschikbare warmtebronnen niet te snel weg aan marktpartijen. Vergelijking met 50% voor collectieve opwekprojecten.</a:t>
            </a:r>
          </a:p>
          <a:p>
            <a:r>
              <a:rPr lang="nl-NL" dirty="0" smtClean="0"/>
              <a:t>TVW: Creëer ruimte voor bewonerscollectieven die mee willen werken aan de warmtetransitie</a:t>
            </a:r>
          </a:p>
          <a:p>
            <a:r>
              <a:rPr lang="nl-NL" dirty="0" smtClean="0"/>
              <a:t>Ondersteuningsorganisatie: </a:t>
            </a:r>
            <a:r>
              <a:rPr lang="nl-NL" dirty="0"/>
              <a:t>O</a:t>
            </a:r>
            <a:r>
              <a:rPr lang="nl-NL" dirty="0" smtClean="0"/>
              <a:t>nderscheid 4 rollen en borg samenhang tussen de rollen.</a:t>
            </a:r>
          </a:p>
        </p:txBody>
      </p:sp>
    </p:spTree>
    <p:extLst>
      <p:ext uri="{BB962C8B-B14F-4D97-AF65-F5344CB8AC3E}">
        <p14:creationId xmlns:p14="http://schemas.microsoft.com/office/powerpoint/2010/main" val="1117806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6181" y="763279"/>
            <a:ext cx="11456629" cy="6027276"/>
          </a:xfrm>
        </p:spPr>
        <p:txBody>
          <a:bodyPr/>
          <a:lstStyle/>
          <a:p>
            <a:endParaRPr lang="nl-NL" dirty="0"/>
          </a:p>
        </p:txBody>
      </p:sp>
      <p:pic>
        <p:nvPicPr>
          <p:cNvPr id="4" name="Afbeelding 3" descr="Schermafbeelding 2020-10-05 om 14.45.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99" y="0"/>
            <a:ext cx="9479175" cy="6774906"/>
          </a:xfrm>
          <a:prstGeom prst="rect">
            <a:avLst/>
          </a:prstGeom>
        </p:spPr>
      </p:pic>
    </p:spTree>
    <p:extLst>
      <p:ext uri="{BB962C8B-B14F-4D97-AF65-F5344CB8AC3E}">
        <p14:creationId xmlns:p14="http://schemas.microsoft.com/office/powerpoint/2010/main" val="333843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3AFCABD-9E60-6842-BFE1-27FBA5102868}"/>
              </a:ext>
            </a:extLst>
          </p:cNvPr>
          <p:cNvSpPr>
            <a:spLocks noGrp="1"/>
          </p:cNvSpPr>
          <p:nvPr>
            <p:ph type="title"/>
          </p:nvPr>
        </p:nvSpPr>
        <p:spPr/>
        <p:txBody>
          <a:bodyPr/>
          <a:lstStyle/>
          <a:p>
            <a:r>
              <a:rPr lang="nl-NL" dirty="0" smtClean="0">
                <a:solidFill>
                  <a:srgbClr val="F79C5E"/>
                </a:solidFill>
              </a:rPr>
              <a:t>Projectdoelen</a:t>
            </a:r>
            <a:endParaRPr lang="nl-NL" dirty="0">
              <a:solidFill>
                <a:srgbClr val="F79C5E"/>
              </a:solidFill>
            </a:endParaRPr>
          </a:p>
        </p:txBody>
      </p:sp>
      <p:sp>
        <p:nvSpPr>
          <p:cNvPr id="3" name="Tijdelijke aanduiding voor inhoud 2">
            <a:extLst>
              <a:ext uri="{FF2B5EF4-FFF2-40B4-BE49-F238E27FC236}">
                <a16:creationId xmlns="" xmlns:a16="http://schemas.microsoft.com/office/drawing/2014/main" id="{6886D40B-65E2-BD47-BEA0-29289B506A1F}"/>
              </a:ext>
            </a:extLst>
          </p:cNvPr>
          <p:cNvSpPr>
            <a:spLocks noGrp="1"/>
          </p:cNvSpPr>
          <p:nvPr>
            <p:ph idx="1"/>
          </p:nvPr>
        </p:nvSpPr>
        <p:spPr/>
        <p:txBody>
          <a:bodyPr>
            <a:normAutofit/>
          </a:bodyPr>
          <a:lstStyle/>
          <a:p>
            <a:r>
              <a:rPr lang="nl-NL" dirty="0" smtClean="0"/>
              <a:t>De </a:t>
            </a:r>
            <a:r>
              <a:rPr lang="nl-NL" dirty="0"/>
              <a:t>financierbaarheid van warmtecollectieven verbeteren door ze handvatten te bieden waarmee ze toegang krijgen tot externe financieringsbronnen</a:t>
            </a:r>
            <a:r>
              <a:rPr lang="nl-NL" dirty="0" smtClean="0"/>
              <a:t>;</a:t>
            </a:r>
            <a:endParaRPr lang="nl-NL" dirty="0"/>
          </a:p>
          <a:p>
            <a:r>
              <a:rPr lang="nl-NL" dirty="0" smtClean="0"/>
              <a:t>Drempels </a:t>
            </a:r>
            <a:r>
              <a:rPr lang="nl-NL" dirty="0"/>
              <a:t>verlagen voor (vier) coöperaties met handboek en oplossingen om risico’s beheersbaar te maken</a:t>
            </a:r>
            <a:r>
              <a:rPr lang="nl-NL" dirty="0" smtClean="0"/>
              <a:t>;</a:t>
            </a:r>
          </a:p>
          <a:p>
            <a:r>
              <a:rPr lang="nl-NL" dirty="0"/>
              <a:t>Beleidsaanbevelingen doen om de positie van warmtecollectieven te verbeteren</a:t>
            </a:r>
            <a:r>
              <a:rPr lang="nl-NL" dirty="0" smtClean="0"/>
              <a:t>;</a:t>
            </a:r>
          </a:p>
          <a:p>
            <a:r>
              <a:rPr lang="nl-NL" dirty="0" err="1"/>
              <a:t>Doorontwikkelen</a:t>
            </a:r>
            <a:r>
              <a:rPr lang="nl-NL" dirty="0"/>
              <a:t> van de dienst Buurtwarmte.</a:t>
            </a:r>
          </a:p>
          <a:p>
            <a:endParaRPr lang="nl-NL" dirty="0"/>
          </a:p>
          <a:p>
            <a:endParaRPr lang="nl-NL" dirty="0"/>
          </a:p>
          <a:p>
            <a:endParaRPr lang="nl-NL" dirty="0"/>
          </a:p>
          <a:p>
            <a:pPr marL="0" indent="0">
              <a:buNone/>
            </a:pPr>
            <a:endParaRPr lang="nl-NL" dirty="0"/>
          </a:p>
        </p:txBody>
      </p:sp>
    </p:spTree>
    <p:extLst>
      <p:ext uri="{BB962C8B-B14F-4D97-AF65-F5344CB8AC3E}">
        <p14:creationId xmlns:p14="http://schemas.microsoft.com/office/powerpoint/2010/main" val="372416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3AFCABD-9E60-6842-BFE1-27FBA5102868}"/>
              </a:ext>
            </a:extLst>
          </p:cNvPr>
          <p:cNvSpPr>
            <a:spLocks noGrp="1"/>
          </p:cNvSpPr>
          <p:nvPr>
            <p:ph type="title"/>
          </p:nvPr>
        </p:nvSpPr>
        <p:spPr/>
        <p:txBody>
          <a:bodyPr/>
          <a:lstStyle/>
          <a:p>
            <a:r>
              <a:rPr lang="nl-NL" dirty="0" smtClean="0"/>
              <a:t>Projectpartners</a:t>
            </a:r>
            <a:endParaRPr lang="nl-NL" dirty="0">
              <a:solidFill>
                <a:srgbClr val="F79C5E"/>
              </a:solidFill>
            </a:endParaRPr>
          </a:p>
        </p:txBody>
      </p:sp>
      <p:sp>
        <p:nvSpPr>
          <p:cNvPr id="3" name="Tijdelijke aanduiding voor inhoud 2">
            <a:extLst>
              <a:ext uri="{FF2B5EF4-FFF2-40B4-BE49-F238E27FC236}">
                <a16:creationId xmlns="" xmlns:a16="http://schemas.microsoft.com/office/drawing/2014/main" id="{6886D40B-65E2-BD47-BEA0-29289B506A1F}"/>
              </a:ext>
            </a:extLst>
          </p:cNvPr>
          <p:cNvSpPr>
            <a:spLocks noGrp="1"/>
          </p:cNvSpPr>
          <p:nvPr>
            <p:ph idx="1"/>
          </p:nvPr>
        </p:nvSpPr>
        <p:spPr/>
        <p:txBody>
          <a:bodyPr/>
          <a:lstStyle/>
          <a:p>
            <a:r>
              <a:rPr lang="nl-NL" dirty="0" smtClean="0"/>
              <a:t>Energie Samen</a:t>
            </a:r>
          </a:p>
          <a:p>
            <a:r>
              <a:rPr lang="nl-NL" dirty="0" smtClean="0"/>
              <a:t>TNO</a:t>
            </a:r>
          </a:p>
          <a:p>
            <a:r>
              <a:rPr lang="nl-NL" dirty="0" smtClean="0"/>
              <a:t>2 Banken: Rabobank en Volksbank (ASN Bank)</a:t>
            </a:r>
          </a:p>
          <a:p>
            <a:r>
              <a:rPr lang="nl-NL" dirty="0" err="1" smtClean="0"/>
              <a:t>InvestNL</a:t>
            </a:r>
            <a:endParaRPr lang="nl-NL" dirty="0" smtClean="0"/>
          </a:p>
          <a:p>
            <a:r>
              <a:rPr lang="nl-NL" dirty="0" smtClean="0"/>
              <a:t>4 Energie </a:t>
            </a:r>
            <a:r>
              <a:rPr lang="nl-NL" dirty="0" smtClean="0"/>
              <a:t>Coöperaties: </a:t>
            </a:r>
          </a:p>
          <a:p>
            <a:pPr lvl="1"/>
            <a:r>
              <a:rPr lang="nl-NL" dirty="0" smtClean="0"/>
              <a:t>Warmtenet Oost-</a:t>
            </a:r>
            <a:r>
              <a:rPr lang="nl-NL" dirty="0"/>
              <a:t>W</a:t>
            </a:r>
            <a:r>
              <a:rPr lang="nl-NL" dirty="0" smtClean="0"/>
              <a:t>ageningen (</a:t>
            </a:r>
            <a:r>
              <a:rPr lang="nl-NL" dirty="0" err="1" smtClean="0"/>
              <a:t>WoW</a:t>
            </a:r>
            <a:r>
              <a:rPr lang="nl-NL" dirty="0" smtClean="0"/>
              <a:t>) </a:t>
            </a:r>
          </a:p>
          <a:p>
            <a:pPr lvl="1"/>
            <a:r>
              <a:rPr lang="nl-NL" dirty="0" smtClean="0"/>
              <a:t>Warm Heeg</a:t>
            </a:r>
          </a:p>
          <a:p>
            <a:pPr lvl="1"/>
            <a:r>
              <a:rPr lang="nl-NL" dirty="0" err="1" smtClean="0"/>
              <a:t>Grunneger</a:t>
            </a:r>
            <a:r>
              <a:rPr lang="nl-NL" dirty="0" smtClean="0"/>
              <a:t> Power</a:t>
            </a:r>
          </a:p>
          <a:p>
            <a:pPr lvl="1"/>
            <a:r>
              <a:rPr lang="nl-NL" dirty="0" smtClean="0"/>
              <a:t>Poelgeest</a:t>
            </a:r>
            <a:endParaRPr lang="nl-NL" dirty="0"/>
          </a:p>
        </p:txBody>
      </p:sp>
    </p:spTree>
    <p:extLst>
      <p:ext uri="{BB962C8B-B14F-4D97-AF65-F5344CB8AC3E}">
        <p14:creationId xmlns:p14="http://schemas.microsoft.com/office/powerpoint/2010/main" val="3146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3AFCABD-9E60-6842-BFE1-27FBA5102868}"/>
              </a:ext>
            </a:extLst>
          </p:cNvPr>
          <p:cNvSpPr>
            <a:spLocks noGrp="1"/>
          </p:cNvSpPr>
          <p:nvPr>
            <p:ph type="title"/>
          </p:nvPr>
        </p:nvSpPr>
        <p:spPr/>
        <p:txBody>
          <a:bodyPr/>
          <a:lstStyle/>
          <a:p>
            <a:r>
              <a:rPr lang="nl-NL" dirty="0" smtClean="0"/>
              <a:t>Ontwikkelkosten en investeringskosten</a:t>
            </a:r>
            <a:endParaRPr lang="nl-NL" dirty="0">
              <a:solidFill>
                <a:srgbClr val="F79C5E"/>
              </a:solidFill>
            </a:endParaRPr>
          </a:p>
        </p:txBody>
      </p:sp>
      <p:pic>
        <p:nvPicPr>
          <p:cNvPr id="4" name="Tijdelijke aanduiding voor inhoud 3" descr="Buurtprcoes.png"/>
          <p:cNvPicPr>
            <a:picLocks noGrp="1" noChangeAspect="1"/>
          </p:cNvPicPr>
          <p:nvPr>
            <p:ph idx="1"/>
          </p:nvPr>
        </p:nvPicPr>
        <p:blipFill>
          <a:blip r:embed="rId2">
            <a:extLst>
              <a:ext uri="{28A0092B-C50C-407E-A947-70E740481C1C}">
                <a14:useLocalDpi xmlns:a14="http://schemas.microsoft.com/office/drawing/2010/main" val="0"/>
              </a:ext>
            </a:extLst>
          </a:blip>
          <a:srcRect l="-37307" r="-37307"/>
          <a:stretch>
            <a:fillRect/>
          </a:stretch>
        </p:blipFill>
        <p:spPr>
          <a:xfrm>
            <a:off x="884264" y="1825625"/>
            <a:ext cx="10515600" cy="4351338"/>
          </a:xfrm>
        </p:spPr>
      </p:pic>
      <p:sp>
        <p:nvSpPr>
          <p:cNvPr id="17" name="Pijl omhoog 16"/>
          <p:cNvSpPr/>
          <p:nvPr/>
        </p:nvSpPr>
        <p:spPr>
          <a:xfrm>
            <a:off x="4470476" y="5687759"/>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9" name="Pijl omhoog 18"/>
          <p:cNvSpPr/>
          <p:nvPr/>
        </p:nvSpPr>
        <p:spPr>
          <a:xfrm>
            <a:off x="5878700" y="5687759"/>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4036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3AFCABD-9E60-6842-BFE1-27FBA5102868}"/>
              </a:ext>
            </a:extLst>
          </p:cNvPr>
          <p:cNvSpPr>
            <a:spLocks noGrp="1"/>
          </p:cNvSpPr>
          <p:nvPr>
            <p:ph type="title"/>
          </p:nvPr>
        </p:nvSpPr>
        <p:spPr/>
        <p:txBody>
          <a:bodyPr/>
          <a:lstStyle/>
          <a:p>
            <a:r>
              <a:rPr lang="nl-NL" dirty="0" smtClean="0">
                <a:solidFill>
                  <a:srgbClr val="F79C5E"/>
                </a:solidFill>
              </a:rPr>
              <a:t>Beoogde resultaten initiatie naar ontwikkelfase (BC1)</a:t>
            </a:r>
            <a:endParaRPr lang="nl-NL" dirty="0">
              <a:solidFill>
                <a:srgbClr val="F79C5E"/>
              </a:solidFill>
            </a:endParaRPr>
          </a:p>
        </p:txBody>
      </p:sp>
      <p:sp>
        <p:nvSpPr>
          <p:cNvPr id="3" name="Tijdelijke aanduiding voor inhoud 2">
            <a:extLst>
              <a:ext uri="{FF2B5EF4-FFF2-40B4-BE49-F238E27FC236}">
                <a16:creationId xmlns="" xmlns:a16="http://schemas.microsoft.com/office/drawing/2014/main" id="{6886D40B-65E2-BD47-BEA0-29289B506A1F}"/>
              </a:ext>
            </a:extLst>
          </p:cNvPr>
          <p:cNvSpPr>
            <a:spLocks noGrp="1"/>
          </p:cNvSpPr>
          <p:nvPr>
            <p:ph idx="1"/>
          </p:nvPr>
        </p:nvSpPr>
        <p:spPr/>
        <p:txBody>
          <a:bodyPr>
            <a:normAutofit/>
          </a:bodyPr>
          <a:lstStyle/>
          <a:p>
            <a:r>
              <a:rPr lang="nl-NL" dirty="0" smtClean="0"/>
              <a:t>Beoordelingscriteria </a:t>
            </a:r>
            <a:r>
              <a:rPr lang="nl-NL" dirty="0"/>
              <a:t>voor </a:t>
            </a:r>
            <a:r>
              <a:rPr lang="nl-NL" dirty="0" smtClean="0"/>
              <a:t>warmteprojecten in  </a:t>
            </a:r>
            <a:r>
              <a:rPr lang="nl-NL" dirty="0"/>
              <a:t>ontwikkelfonds coöperaties</a:t>
            </a:r>
            <a:r>
              <a:rPr lang="nl-NL" dirty="0" smtClean="0"/>
              <a:t>;</a:t>
            </a:r>
            <a:endParaRPr lang="nl-NL" dirty="0"/>
          </a:p>
          <a:p>
            <a:r>
              <a:rPr lang="nl-NL" dirty="0"/>
              <a:t>Een projectaanvraagformulier</a:t>
            </a:r>
            <a:r>
              <a:rPr lang="nl-NL" dirty="0" smtClean="0"/>
              <a:t>;</a:t>
            </a:r>
          </a:p>
          <a:p>
            <a:r>
              <a:rPr lang="nl-NL" dirty="0" smtClean="0"/>
              <a:t>Een rekenmodel waarmee je gevoel krijgt voor de </a:t>
            </a:r>
            <a:r>
              <a:rPr lang="nl-NL" dirty="0" err="1" smtClean="0"/>
              <a:t>buca</a:t>
            </a:r>
            <a:r>
              <a:rPr lang="nl-NL" dirty="0" smtClean="0"/>
              <a:t>;</a:t>
            </a:r>
          </a:p>
          <a:p>
            <a:r>
              <a:rPr lang="nl-NL" dirty="0" smtClean="0"/>
              <a:t>Een risicomatrix waarmee je zelf risico’s </a:t>
            </a:r>
            <a:r>
              <a:rPr lang="nl-NL" dirty="0"/>
              <a:t>in </a:t>
            </a:r>
            <a:r>
              <a:rPr lang="nl-NL" dirty="0" smtClean="0"/>
              <a:t>kaart kunt brengen en beschrijven hoe je die gaat mitigeren.</a:t>
            </a:r>
          </a:p>
          <a:p>
            <a:r>
              <a:rPr lang="nl-NL" dirty="0" smtClean="0"/>
              <a:t>Handleiding </a:t>
            </a:r>
            <a:r>
              <a:rPr lang="nl-NL" dirty="0"/>
              <a:t>voor </a:t>
            </a:r>
            <a:r>
              <a:rPr lang="nl-NL" dirty="0" smtClean="0"/>
              <a:t>warmtecollectieven.</a:t>
            </a:r>
            <a:endParaRPr lang="nl-NL" dirty="0"/>
          </a:p>
          <a:p>
            <a:pPr marL="0" indent="0">
              <a:buNone/>
            </a:pPr>
            <a:endParaRPr lang="nl-NL" dirty="0" smtClean="0"/>
          </a:p>
        </p:txBody>
      </p:sp>
    </p:spTree>
    <p:extLst>
      <p:ext uri="{BB962C8B-B14F-4D97-AF65-F5344CB8AC3E}">
        <p14:creationId xmlns:p14="http://schemas.microsoft.com/office/powerpoint/2010/main" val="276084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3AFCABD-9E60-6842-BFE1-27FBA5102868}"/>
              </a:ext>
            </a:extLst>
          </p:cNvPr>
          <p:cNvSpPr>
            <a:spLocks noGrp="1"/>
          </p:cNvSpPr>
          <p:nvPr>
            <p:ph type="title"/>
          </p:nvPr>
        </p:nvSpPr>
        <p:spPr/>
        <p:txBody>
          <a:bodyPr/>
          <a:lstStyle/>
          <a:p>
            <a:r>
              <a:rPr lang="nl-NL" dirty="0" smtClean="0">
                <a:solidFill>
                  <a:srgbClr val="F79C5E"/>
                </a:solidFill>
              </a:rPr>
              <a:t>Voorlopige resultaten BC1</a:t>
            </a:r>
            <a:endParaRPr lang="nl-NL" dirty="0">
              <a:solidFill>
                <a:srgbClr val="F79C5E"/>
              </a:solidFill>
            </a:endParaRPr>
          </a:p>
        </p:txBody>
      </p:sp>
      <p:sp>
        <p:nvSpPr>
          <p:cNvPr id="3" name="Tijdelijke aanduiding voor inhoud 2">
            <a:extLst>
              <a:ext uri="{FF2B5EF4-FFF2-40B4-BE49-F238E27FC236}">
                <a16:creationId xmlns="" xmlns:a16="http://schemas.microsoft.com/office/drawing/2014/main" id="{6886D40B-65E2-BD47-BEA0-29289B506A1F}"/>
              </a:ext>
            </a:extLst>
          </p:cNvPr>
          <p:cNvSpPr>
            <a:spLocks noGrp="1"/>
          </p:cNvSpPr>
          <p:nvPr>
            <p:ph idx="1"/>
          </p:nvPr>
        </p:nvSpPr>
        <p:spPr/>
        <p:txBody>
          <a:bodyPr>
            <a:normAutofit fontScale="92500" lnSpcReduction="10000"/>
          </a:bodyPr>
          <a:lstStyle/>
          <a:p>
            <a:r>
              <a:rPr lang="nl-NL" dirty="0" smtClean="0"/>
              <a:t>Beoordelingscriteria: de meeste </a:t>
            </a:r>
            <a:r>
              <a:rPr lang="nl-NL" dirty="0" err="1" smtClean="0"/>
              <a:t>Buca’s</a:t>
            </a:r>
            <a:r>
              <a:rPr lang="nl-NL" dirty="0" smtClean="0"/>
              <a:t> hebben een onrendabele top, en zijn alleen met subsidie te realiseren (bijvoorbeeld PAW pilots). Nodig: 20 experimenten om ervaring opdoen die mogen ‘mislukken’</a:t>
            </a:r>
          </a:p>
          <a:p>
            <a:r>
              <a:rPr lang="nl-NL" dirty="0" smtClean="0"/>
              <a:t>Een projectaanvraagformulier: Nog te risicovol voor investeerders.  Verkenning van mogelijke fondsen heeft weinig opgeleverd. Het is ‘sprokkelen’. Risico om te vroeg in het proces afhankelijk te worden van marktpartijen die wel willen investeren mits ‘onder hun voorwaarden’.</a:t>
            </a:r>
          </a:p>
          <a:p>
            <a:r>
              <a:rPr lang="nl-NL" dirty="0" smtClean="0"/>
              <a:t>Een rekenmodel waarmee je gevoel krijgt voor de business case;</a:t>
            </a:r>
          </a:p>
          <a:p>
            <a:r>
              <a:rPr lang="nl-NL" dirty="0" smtClean="0"/>
              <a:t>Een risicomatrix waarmee je zelf risico’s </a:t>
            </a:r>
            <a:r>
              <a:rPr lang="nl-NL" dirty="0"/>
              <a:t>in </a:t>
            </a:r>
            <a:r>
              <a:rPr lang="nl-NL" dirty="0" smtClean="0"/>
              <a:t>kaart kunt brengen en beschrijven hoe je die gaat mitigeren.</a:t>
            </a:r>
          </a:p>
          <a:p>
            <a:r>
              <a:rPr lang="nl-NL" dirty="0" smtClean="0"/>
              <a:t>Handleiding </a:t>
            </a:r>
            <a:r>
              <a:rPr lang="nl-NL" dirty="0"/>
              <a:t>voor </a:t>
            </a:r>
            <a:r>
              <a:rPr lang="nl-NL" dirty="0" smtClean="0"/>
              <a:t>warmtecollectieven.</a:t>
            </a:r>
            <a:endParaRPr lang="nl-NL" dirty="0"/>
          </a:p>
          <a:p>
            <a:pPr marL="0" indent="0">
              <a:buNone/>
            </a:pPr>
            <a:endParaRPr lang="nl-NL" dirty="0" smtClean="0"/>
          </a:p>
        </p:txBody>
      </p:sp>
    </p:spTree>
    <p:extLst>
      <p:ext uri="{BB962C8B-B14F-4D97-AF65-F5344CB8AC3E}">
        <p14:creationId xmlns:p14="http://schemas.microsoft.com/office/powerpoint/2010/main" val="98878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3AFCABD-9E60-6842-BFE1-27FBA5102868}"/>
              </a:ext>
            </a:extLst>
          </p:cNvPr>
          <p:cNvSpPr>
            <a:spLocks noGrp="1"/>
          </p:cNvSpPr>
          <p:nvPr>
            <p:ph type="title"/>
          </p:nvPr>
        </p:nvSpPr>
        <p:spPr>
          <a:xfrm>
            <a:off x="838200" y="365125"/>
            <a:ext cx="8775894" cy="1325563"/>
          </a:xfrm>
        </p:spPr>
        <p:txBody>
          <a:bodyPr/>
          <a:lstStyle/>
          <a:p>
            <a:r>
              <a:rPr lang="nl-NL" dirty="0" smtClean="0">
                <a:solidFill>
                  <a:srgbClr val="F79C5E"/>
                </a:solidFill>
              </a:rPr>
              <a:t>Beoogde resultaten ontwikkel naar </a:t>
            </a:r>
            <a:r>
              <a:rPr lang="nl-NL" dirty="0" smtClean="0"/>
              <a:t>bouw</a:t>
            </a:r>
            <a:r>
              <a:rPr lang="nl-NL" dirty="0" smtClean="0">
                <a:solidFill>
                  <a:srgbClr val="F79C5E"/>
                </a:solidFill>
              </a:rPr>
              <a:t>fase (BC2)</a:t>
            </a:r>
            <a:endParaRPr lang="nl-NL" dirty="0">
              <a:solidFill>
                <a:srgbClr val="F79C5E"/>
              </a:solidFill>
            </a:endParaRPr>
          </a:p>
        </p:txBody>
      </p:sp>
      <p:sp>
        <p:nvSpPr>
          <p:cNvPr id="3" name="Tijdelijke aanduiding voor inhoud 2">
            <a:extLst>
              <a:ext uri="{FF2B5EF4-FFF2-40B4-BE49-F238E27FC236}">
                <a16:creationId xmlns="" xmlns:a16="http://schemas.microsoft.com/office/drawing/2014/main" id="{6886D40B-65E2-BD47-BEA0-29289B506A1F}"/>
              </a:ext>
            </a:extLst>
          </p:cNvPr>
          <p:cNvSpPr>
            <a:spLocks noGrp="1"/>
          </p:cNvSpPr>
          <p:nvPr>
            <p:ph idx="1"/>
          </p:nvPr>
        </p:nvSpPr>
        <p:spPr/>
        <p:txBody>
          <a:bodyPr>
            <a:normAutofit/>
          </a:bodyPr>
          <a:lstStyle/>
          <a:p>
            <a:r>
              <a:rPr lang="nl-NL" dirty="0" smtClean="0"/>
              <a:t>Beoordelingscriteria van banken voor warmteprojecten;</a:t>
            </a:r>
            <a:endParaRPr lang="nl-NL" dirty="0"/>
          </a:p>
          <a:p>
            <a:r>
              <a:rPr lang="nl-NL" dirty="0"/>
              <a:t>Een </a:t>
            </a:r>
            <a:r>
              <a:rPr lang="nl-NL" dirty="0" smtClean="0"/>
              <a:t>digitale financieringstool waarmee je naar een bank kunt;</a:t>
            </a:r>
          </a:p>
          <a:p>
            <a:r>
              <a:rPr lang="nl-NL" dirty="0" smtClean="0"/>
              <a:t>Een rekenmodel waarmee je een warmteproject (gedeeltelijk) bancair financierbaar kunt maken;</a:t>
            </a:r>
          </a:p>
          <a:p>
            <a:r>
              <a:rPr lang="nl-NL" dirty="0" smtClean="0"/>
              <a:t>Bronnen van eigen vermogen;</a:t>
            </a:r>
          </a:p>
          <a:p>
            <a:r>
              <a:rPr lang="nl-NL" dirty="0" smtClean="0"/>
              <a:t>Een risicomatrix waarmee je zelf risico’s </a:t>
            </a:r>
            <a:r>
              <a:rPr lang="nl-NL" dirty="0"/>
              <a:t>in </a:t>
            </a:r>
            <a:r>
              <a:rPr lang="nl-NL" dirty="0" smtClean="0"/>
              <a:t>kaart kunt brengen en beschrijven hoe je die gaat mitigeren.</a:t>
            </a:r>
          </a:p>
          <a:p>
            <a:r>
              <a:rPr lang="nl-NL" dirty="0" smtClean="0"/>
              <a:t>Handleiding </a:t>
            </a:r>
            <a:r>
              <a:rPr lang="nl-NL" dirty="0"/>
              <a:t>voor </a:t>
            </a:r>
            <a:r>
              <a:rPr lang="nl-NL" dirty="0" smtClean="0"/>
              <a:t>warmtecollectieven.</a:t>
            </a:r>
            <a:endParaRPr lang="nl-NL" dirty="0"/>
          </a:p>
          <a:p>
            <a:pPr marL="0" indent="0">
              <a:buNone/>
            </a:pPr>
            <a:endParaRPr lang="nl-NL" dirty="0" smtClean="0"/>
          </a:p>
        </p:txBody>
      </p:sp>
    </p:spTree>
    <p:extLst>
      <p:ext uri="{BB962C8B-B14F-4D97-AF65-F5344CB8AC3E}">
        <p14:creationId xmlns:p14="http://schemas.microsoft.com/office/powerpoint/2010/main" val="357504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3AFCABD-9E60-6842-BFE1-27FBA5102868}"/>
              </a:ext>
            </a:extLst>
          </p:cNvPr>
          <p:cNvSpPr>
            <a:spLocks noGrp="1"/>
          </p:cNvSpPr>
          <p:nvPr>
            <p:ph type="title"/>
          </p:nvPr>
        </p:nvSpPr>
        <p:spPr>
          <a:xfrm>
            <a:off x="838200" y="365125"/>
            <a:ext cx="8775894" cy="1325563"/>
          </a:xfrm>
        </p:spPr>
        <p:txBody>
          <a:bodyPr/>
          <a:lstStyle/>
          <a:p>
            <a:r>
              <a:rPr lang="nl-NL" dirty="0" smtClean="0">
                <a:solidFill>
                  <a:srgbClr val="F79C5E"/>
                </a:solidFill>
              </a:rPr>
              <a:t>Voorlopige resultaten BC2</a:t>
            </a:r>
            <a:endParaRPr lang="nl-NL" dirty="0">
              <a:solidFill>
                <a:srgbClr val="F79C5E"/>
              </a:solidFill>
            </a:endParaRPr>
          </a:p>
        </p:txBody>
      </p:sp>
      <p:sp>
        <p:nvSpPr>
          <p:cNvPr id="3" name="Tijdelijke aanduiding voor inhoud 2">
            <a:extLst>
              <a:ext uri="{FF2B5EF4-FFF2-40B4-BE49-F238E27FC236}">
                <a16:creationId xmlns="" xmlns:a16="http://schemas.microsoft.com/office/drawing/2014/main" id="{6886D40B-65E2-BD47-BEA0-29289B506A1F}"/>
              </a:ext>
            </a:extLst>
          </p:cNvPr>
          <p:cNvSpPr>
            <a:spLocks noGrp="1"/>
          </p:cNvSpPr>
          <p:nvPr>
            <p:ph idx="1"/>
          </p:nvPr>
        </p:nvSpPr>
        <p:spPr/>
        <p:txBody>
          <a:bodyPr>
            <a:normAutofit fontScale="85000" lnSpcReduction="20000"/>
          </a:bodyPr>
          <a:lstStyle/>
          <a:p>
            <a:r>
              <a:rPr lang="nl-NL" dirty="0" smtClean="0"/>
              <a:t>Beoordelingscriteria van banken: alles draait om vrij beschikbare middelen uit de cash flow: DSCR </a:t>
            </a:r>
            <a:r>
              <a:rPr lang="nl-NL" dirty="0" err="1" smtClean="0"/>
              <a:t>Debt</a:t>
            </a:r>
            <a:r>
              <a:rPr lang="nl-NL" dirty="0" smtClean="0"/>
              <a:t> Service </a:t>
            </a:r>
            <a:r>
              <a:rPr lang="nl-NL" dirty="0" err="1"/>
              <a:t>C</a:t>
            </a:r>
            <a:r>
              <a:rPr lang="nl-NL" dirty="0" err="1" smtClean="0"/>
              <a:t>overage</a:t>
            </a:r>
            <a:r>
              <a:rPr lang="nl-NL" dirty="0" smtClean="0"/>
              <a:t> Ratio 1,2-1,35</a:t>
            </a:r>
            <a:endParaRPr lang="nl-NL" dirty="0"/>
          </a:p>
          <a:p>
            <a:r>
              <a:rPr lang="nl-NL" dirty="0"/>
              <a:t>Een </a:t>
            </a:r>
            <a:r>
              <a:rPr lang="nl-NL" dirty="0" smtClean="0"/>
              <a:t>digitale financieringstool waarmee je naar een bank kunt: 26 verschillende documenten waarmee je de bank alle mogelijke zekerheden verschaft dat het een solide project is.</a:t>
            </a:r>
          </a:p>
          <a:p>
            <a:r>
              <a:rPr lang="nl-NL" dirty="0" smtClean="0"/>
              <a:t>Een rekenmodel waarmee je een warmteproject (gedeeltelijk) bancair financierbaar kunt maken: </a:t>
            </a:r>
            <a:r>
              <a:rPr lang="nl-NL" dirty="0"/>
              <a:t>een zeer gedetailleerd </a:t>
            </a:r>
            <a:r>
              <a:rPr lang="nl-NL" dirty="0" err="1"/>
              <a:t>excell</a:t>
            </a:r>
            <a:r>
              <a:rPr lang="nl-NL" dirty="0"/>
              <a:t>-sheet </a:t>
            </a:r>
            <a:r>
              <a:rPr lang="nl-NL" dirty="0" smtClean="0"/>
              <a:t>(die van </a:t>
            </a:r>
            <a:r>
              <a:rPr lang="nl-NL" dirty="0"/>
              <a:t>de </a:t>
            </a:r>
            <a:r>
              <a:rPr lang="nl-NL" dirty="0" err="1"/>
              <a:t>WoW</a:t>
            </a:r>
            <a:r>
              <a:rPr lang="nl-NL" dirty="0"/>
              <a:t> is getest door </a:t>
            </a:r>
            <a:r>
              <a:rPr lang="nl-NL" dirty="0" smtClean="0"/>
              <a:t>Rabobank en Volksbank)</a:t>
            </a:r>
          </a:p>
          <a:p>
            <a:r>
              <a:rPr lang="nl-NL" dirty="0" smtClean="0"/>
              <a:t>Bronnen van eigen vermogen: banken gaan er maximaal met 70% vreemd vermogen in zitten en afhankelijk van de financierbaarheid kan dat ook nog minder zijn. Eigen middelen van wijkbewoners zijn cruciaal!</a:t>
            </a:r>
          </a:p>
          <a:p>
            <a:r>
              <a:rPr lang="nl-NL" dirty="0" smtClean="0"/>
              <a:t>Een risicomatrix waarmee je zelf risico’s </a:t>
            </a:r>
            <a:r>
              <a:rPr lang="nl-NL" dirty="0"/>
              <a:t>in </a:t>
            </a:r>
            <a:r>
              <a:rPr lang="nl-NL" dirty="0" smtClean="0"/>
              <a:t>kaart kunt brengen en beschrijven hoe je die gaat mitigeren.</a:t>
            </a:r>
          </a:p>
          <a:p>
            <a:r>
              <a:rPr lang="nl-NL" dirty="0" smtClean="0"/>
              <a:t>Handleiding </a:t>
            </a:r>
            <a:r>
              <a:rPr lang="nl-NL" dirty="0"/>
              <a:t>voor </a:t>
            </a:r>
            <a:r>
              <a:rPr lang="nl-NL" dirty="0" smtClean="0"/>
              <a:t>warmtecollectieven.</a:t>
            </a:r>
            <a:endParaRPr lang="nl-NL" dirty="0"/>
          </a:p>
          <a:p>
            <a:pPr marL="0" indent="0">
              <a:buNone/>
            </a:pPr>
            <a:endParaRPr lang="nl-NL" dirty="0" smtClean="0"/>
          </a:p>
        </p:txBody>
      </p:sp>
    </p:spTree>
    <p:extLst>
      <p:ext uri="{BB962C8B-B14F-4D97-AF65-F5344CB8AC3E}">
        <p14:creationId xmlns:p14="http://schemas.microsoft.com/office/powerpoint/2010/main" val="428259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3AFCABD-9E60-6842-BFE1-27FBA5102868}"/>
              </a:ext>
            </a:extLst>
          </p:cNvPr>
          <p:cNvSpPr>
            <a:spLocks noGrp="1"/>
          </p:cNvSpPr>
          <p:nvPr>
            <p:ph type="title"/>
          </p:nvPr>
        </p:nvSpPr>
        <p:spPr>
          <a:xfrm>
            <a:off x="838200" y="365125"/>
            <a:ext cx="8775894" cy="1325563"/>
          </a:xfrm>
        </p:spPr>
        <p:txBody>
          <a:bodyPr/>
          <a:lstStyle/>
          <a:p>
            <a:r>
              <a:rPr lang="nl-NL" dirty="0" smtClean="0">
                <a:solidFill>
                  <a:srgbClr val="F79C5E"/>
                </a:solidFill>
              </a:rPr>
              <a:t>Beoogde resultaten algemeen: beleidsaanbevelingen</a:t>
            </a:r>
            <a:endParaRPr lang="nl-NL" dirty="0">
              <a:solidFill>
                <a:srgbClr val="F79C5E"/>
              </a:solidFill>
            </a:endParaRPr>
          </a:p>
        </p:txBody>
      </p:sp>
      <p:sp>
        <p:nvSpPr>
          <p:cNvPr id="3" name="Tijdelijke aanduiding voor inhoud 2">
            <a:extLst>
              <a:ext uri="{FF2B5EF4-FFF2-40B4-BE49-F238E27FC236}">
                <a16:creationId xmlns="" xmlns:a16="http://schemas.microsoft.com/office/drawing/2014/main" id="{6886D40B-65E2-BD47-BEA0-29289B506A1F}"/>
              </a:ext>
            </a:extLst>
          </p:cNvPr>
          <p:cNvSpPr>
            <a:spLocks noGrp="1"/>
          </p:cNvSpPr>
          <p:nvPr>
            <p:ph idx="1"/>
          </p:nvPr>
        </p:nvSpPr>
        <p:spPr/>
        <p:txBody>
          <a:bodyPr>
            <a:normAutofit/>
          </a:bodyPr>
          <a:lstStyle/>
          <a:p>
            <a:r>
              <a:rPr lang="nl-NL" dirty="0" smtClean="0"/>
              <a:t>Wet Collectieve </a:t>
            </a:r>
            <a:r>
              <a:rPr lang="nl-NL" dirty="0"/>
              <a:t>W</a:t>
            </a:r>
            <a:r>
              <a:rPr lang="nl-NL" dirty="0" smtClean="0"/>
              <a:t>armtenetten (Warmtewet 2.0). </a:t>
            </a:r>
          </a:p>
          <a:p>
            <a:r>
              <a:rPr lang="nl-NL" dirty="0" smtClean="0"/>
              <a:t>Regionale Energie Strategieën (RES) van regio’s</a:t>
            </a:r>
          </a:p>
          <a:p>
            <a:r>
              <a:rPr lang="nl-NL" dirty="0" smtClean="0"/>
              <a:t>Transitie Visie </a:t>
            </a:r>
            <a:r>
              <a:rPr lang="nl-NL" dirty="0"/>
              <a:t>W</a:t>
            </a:r>
            <a:r>
              <a:rPr lang="nl-NL" dirty="0" smtClean="0"/>
              <a:t>armte (TVW) van gemeenten</a:t>
            </a:r>
          </a:p>
          <a:p>
            <a:r>
              <a:rPr lang="nl-NL" dirty="0" smtClean="0"/>
              <a:t>Ondersteuningsorganisatie voor cooperatie warmtenetten</a:t>
            </a:r>
          </a:p>
        </p:txBody>
      </p:sp>
    </p:spTree>
    <p:extLst>
      <p:ext uri="{BB962C8B-B14F-4D97-AF65-F5344CB8AC3E}">
        <p14:creationId xmlns:p14="http://schemas.microsoft.com/office/powerpoint/2010/main" val="3876125108"/>
      </p:ext>
    </p:extLst>
  </p:cSld>
  <p:clrMapOvr>
    <a:masterClrMapping/>
  </p:clrMapOvr>
</p:sld>
</file>

<file path=ppt/theme/theme1.xml><?xml version="1.0" encoding="utf-8"?>
<a:theme xmlns:a="http://schemas.openxmlformats.org/drawingml/2006/main" name="Powerpoint template BW">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owerpoint template BW" id="{40F71EA0-86DD-AF46-884E-3137FF824BFE}" vid="{0A973272-9A4C-C343-AE6B-99B26DF11FE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eed6f38-2d4d-42a2-953e-0d77298c8714">
      <UserInfo>
        <DisplayName>Kirsten Notten</DisplayName>
        <AccountId>25</AccountId>
        <AccountType/>
      </UserInfo>
    </SharedWithUsers>
    <_Flow_SignoffStatus xmlns="4aaa7d0e-339c-4c8b-90b2-b6581f90db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534F03F3659840BB184C2D5C65D870" ma:contentTypeVersion="13" ma:contentTypeDescription="Een nieuw document maken." ma:contentTypeScope="" ma:versionID="9fb7fc3953b1cedbc8c3e65acdb56bc2">
  <xsd:schema xmlns:xsd="http://www.w3.org/2001/XMLSchema" xmlns:xs="http://www.w3.org/2001/XMLSchema" xmlns:p="http://schemas.microsoft.com/office/2006/metadata/properties" xmlns:ns2="5eed6f38-2d4d-42a2-953e-0d77298c8714" xmlns:ns3="4aaa7d0e-339c-4c8b-90b2-b6581f90dbe5" targetNamespace="http://schemas.microsoft.com/office/2006/metadata/properties" ma:root="true" ma:fieldsID="17e861f472fc2f89849c391d3cadcd8d" ns2:_="" ns3:_="">
    <xsd:import namespace="5eed6f38-2d4d-42a2-953e-0d77298c8714"/>
    <xsd:import namespace="4aaa7d0e-339c-4c8b-90b2-b6581f90dbe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d6f38-2d4d-42a2-953e-0d77298c8714"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a7d0e-339c-4c8b-90b2-b6581f90dbe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Afmeldingsstatus" ma:internalName="Afmeldings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3E861D-29AE-4388-8A6B-49A5CD893EB0}">
  <ds:schemaRefs>
    <ds:schemaRef ds:uri="http://schemas.microsoft.com/office/infopath/2007/PartnerControls"/>
    <ds:schemaRef ds:uri="http://schemas.openxmlformats.org/package/2006/metadata/core-properties"/>
    <ds:schemaRef ds:uri="47dc7314-2355-48ef-974c-33169987552f"/>
    <ds:schemaRef ds:uri="503d3755-f908-4852-b5d3-3884f45d3194"/>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EA2270D4-607B-4ADE-8D2A-F659C9C98E63}"/>
</file>

<file path=customXml/itemProps3.xml><?xml version="1.0" encoding="utf-8"?>
<ds:datastoreItem xmlns:ds="http://schemas.openxmlformats.org/officeDocument/2006/customXml" ds:itemID="{3CB1C9D3-55DE-4C86-B6C8-CE4C1F3A6D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BW.potx</Template>
  <TotalTime>318</TotalTime>
  <Words>575</Words>
  <Application>Microsoft Macintosh PowerPoint</Application>
  <PresentationFormat>Aangepast</PresentationFormat>
  <Paragraphs>60</Paragraphs>
  <Slides>11</Slides>
  <Notes>1</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Powerpoint template BW</vt:lpstr>
      <vt:lpstr>Financiering Coöperatieve Warmtenetten (FC Warmte)</vt:lpstr>
      <vt:lpstr>Projectdoelen</vt:lpstr>
      <vt:lpstr>Projectpartners</vt:lpstr>
      <vt:lpstr>Ontwikkelkosten en investeringskosten</vt:lpstr>
      <vt:lpstr>Beoogde resultaten initiatie naar ontwikkelfase (BC1)</vt:lpstr>
      <vt:lpstr>Voorlopige resultaten BC1</vt:lpstr>
      <vt:lpstr>Beoogde resultaten ontwikkel naar bouwfase (BC2)</vt:lpstr>
      <vt:lpstr>Voorlopige resultaten BC2</vt:lpstr>
      <vt:lpstr>Beoogde resultaten algemeen: beleidsaanbevelingen</vt:lpstr>
      <vt:lpstr>Voorlopige resultaten algemeen: beleidsaanbevelingen</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Gebruik voor de koppen deze kleur</dc:title>
  <dc:creator>Liesje Harteveld</dc:creator>
  <cp:lastModifiedBy>Gerwin Verschuur</cp:lastModifiedBy>
  <cp:revision>22</cp:revision>
  <dcterms:created xsi:type="dcterms:W3CDTF">2020-03-17T15:34:15Z</dcterms:created>
  <dcterms:modified xsi:type="dcterms:W3CDTF">2020-10-05T15:31:12Z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0x01010096534F03F3659840BB184C2D5C65D870</vt:lpwstr>
  </property>
</Properties>
</file>