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73"/>
  </p:notesMasterIdLst>
  <p:handoutMasterIdLst>
    <p:handoutMasterId r:id="rId74"/>
  </p:handoutMasterIdLst>
  <p:sldIdLst>
    <p:sldId id="272" r:id="rId5"/>
    <p:sldId id="266" r:id="rId6"/>
    <p:sldId id="349" r:id="rId7"/>
    <p:sldId id="292" r:id="rId8"/>
    <p:sldId id="294" r:id="rId9"/>
    <p:sldId id="295" r:id="rId10"/>
    <p:sldId id="289" r:id="rId11"/>
    <p:sldId id="296" r:id="rId12"/>
    <p:sldId id="287" r:id="rId13"/>
    <p:sldId id="362" r:id="rId14"/>
    <p:sldId id="321" r:id="rId15"/>
    <p:sldId id="318" r:id="rId16"/>
    <p:sldId id="319" r:id="rId17"/>
    <p:sldId id="356" r:id="rId18"/>
    <p:sldId id="313" r:id="rId19"/>
    <p:sldId id="314" r:id="rId20"/>
    <p:sldId id="363" r:id="rId21"/>
    <p:sldId id="315" r:id="rId22"/>
    <p:sldId id="316" r:id="rId23"/>
    <p:sldId id="348" r:id="rId24"/>
    <p:sldId id="355" r:id="rId25"/>
    <p:sldId id="317" r:id="rId26"/>
    <p:sldId id="334" r:id="rId27"/>
    <p:sldId id="335" r:id="rId28"/>
    <p:sldId id="301" r:id="rId29"/>
    <p:sldId id="300" r:id="rId30"/>
    <p:sldId id="302" r:id="rId31"/>
    <p:sldId id="303" r:id="rId32"/>
    <p:sldId id="304" r:id="rId33"/>
    <p:sldId id="346" r:id="rId34"/>
    <p:sldId id="364" r:id="rId35"/>
    <p:sldId id="306" r:id="rId36"/>
    <p:sldId id="373" r:id="rId37"/>
    <p:sldId id="374" r:id="rId38"/>
    <p:sldId id="307" r:id="rId39"/>
    <p:sldId id="308" r:id="rId40"/>
    <p:sldId id="309" r:id="rId41"/>
    <p:sldId id="310" r:id="rId42"/>
    <p:sldId id="312" r:id="rId43"/>
    <p:sldId id="347" r:id="rId44"/>
    <p:sldId id="276" r:id="rId45"/>
    <p:sldId id="298" r:id="rId46"/>
    <p:sldId id="376" r:id="rId47"/>
    <p:sldId id="375" r:id="rId48"/>
    <p:sldId id="324" r:id="rId49"/>
    <p:sldId id="320" r:id="rId50"/>
    <p:sldId id="322" r:id="rId51"/>
    <p:sldId id="351" r:id="rId52"/>
    <p:sldId id="365" r:id="rId53"/>
    <p:sldId id="352" r:id="rId54"/>
    <p:sldId id="350" r:id="rId55"/>
    <p:sldId id="377" r:id="rId56"/>
    <p:sldId id="299" r:id="rId57"/>
    <p:sldId id="337" r:id="rId58"/>
    <p:sldId id="325" r:id="rId59"/>
    <p:sldId id="326" r:id="rId60"/>
    <p:sldId id="353" r:id="rId61"/>
    <p:sldId id="341" r:id="rId62"/>
    <p:sldId id="327" r:id="rId63"/>
    <p:sldId id="328" r:id="rId64"/>
    <p:sldId id="358" r:id="rId65"/>
    <p:sldId id="361" r:id="rId66"/>
    <p:sldId id="367" r:id="rId67"/>
    <p:sldId id="368" r:id="rId68"/>
    <p:sldId id="369" r:id="rId69"/>
    <p:sldId id="370" r:id="rId70"/>
    <p:sldId id="371" r:id="rId71"/>
    <p:sldId id="372" r:id="rId72"/>
  </p:sldIdLst>
  <p:sldSz cx="12192000" cy="6858000"/>
  <p:notesSz cx="6858000" cy="9144000"/>
  <p:embeddedFontLst>
    <p:embeddedFont>
      <p:font typeface="Montserrat" panose="00000500000000000000" pitchFamily="2" charset="0"/>
      <p:regular r:id="rId75"/>
      <p:bold r:id="rId76"/>
      <p:italic r:id="rId77"/>
      <p:boldItalic r:id="rId78"/>
    </p:embeddedFont>
    <p:embeddedFont>
      <p:font typeface="Open Sans" panose="020B0606030504020204" pitchFamily="34" charset="0"/>
      <p:regular r:id="rId79"/>
      <p:bold r:id="rId80"/>
      <p:italic r:id="rId81"/>
      <p:boldItalic r:id="rId82"/>
    </p:embeddedFont>
    <p:embeddedFont>
      <p:font typeface="Raleway" pitchFamily="2" charset="0"/>
      <p:regular r:id="rId83"/>
      <p:bold r:id="rId84"/>
      <p:italic r:id="rId85"/>
      <p:boldItalic r:id="rId86"/>
    </p:embeddedFont>
    <p:embeddedFont>
      <p:font typeface="Segoe UI" panose="020B0502040204020203" pitchFamily="34" charset="0"/>
      <p:regular r:id="rId87"/>
      <p:bold r:id="rId88"/>
      <p:italic r:id="rId89"/>
      <p:boldItalic r:id="rId90"/>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521415D9-36F7-43E2-AB2F-B90AF26B5E84}">
      <p14:sectionLst xmlns:p14="http://schemas.microsoft.com/office/powerpoint/2010/main">
        <p14:section name="Instructie" id="{AA738BB2-A9AF-410B-83A1-C9F2E9711EB5}">
          <p14:sldIdLst>
            <p14:sldId id="272"/>
          </p14:sldIdLst>
        </p14:section>
        <p14:section name="Inhoud" id="{78A15EE1-9C9D-4397-9CDC-57A6D89C353C}">
          <p14:sldIdLst>
            <p14:sldId id="266"/>
            <p14:sldId id="349"/>
          </p14:sldIdLst>
        </p14:section>
        <p14:section name="1. Burgercollectieven" id="{502A7ABA-DD6C-4DD5-91B9-A9831E74D9E9}">
          <p14:sldIdLst>
            <p14:sldId id="292"/>
            <p14:sldId id="294"/>
            <p14:sldId id="295"/>
            <p14:sldId id="289"/>
            <p14:sldId id="296"/>
            <p14:sldId id="287"/>
            <p14:sldId id="362"/>
          </p14:sldIdLst>
        </p14:section>
        <p14:section name="2. Energiebesparing" id="{361815A5-1600-444D-B717-A325A0525B38}">
          <p14:sldIdLst>
            <p14:sldId id="321"/>
            <p14:sldId id="318"/>
            <p14:sldId id="319"/>
            <p14:sldId id="356"/>
          </p14:sldIdLst>
        </p14:section>
        <p14:section name="3. Collectieve warmteprojecten" id="{B5ED821C-F259-4725-9B4A-32D5A058D994}">
          <p14:sldIdLst>
            <p14:sldId id="313"/>
            <p14:sldId id="314"/>
            <p14:sldId id="363"/>
            <p14:sldId id="315"/>
            <p14:sldId id="316"/>
            <p14:sldId id="348"/>
            <p14:sldId id="355"/>
            <p14:sldId id="317"/>
            <p14:sldId id="334"/>
            <p14:sldId id="335"/>
          </p14:sldIdLst>
        </p14:section>
        <p14:section name="4. Collectieve zonprojecten" id="{78FAF644-6592-4EF7-BABF-C516E66419EF}">
          <p14:sldIdLst>
            <p14:sldId id="301"/>
            <p14:sldId id="300"/>
            <p14:sldId id="302"/>
            <p14:sldId id="303"/>
            <p14:sldId id="304"/>
            <p14:sldId id="346"/>
            <p14:sldId id="364"/>
            <p14:sldId id="306"/>
            <p14:sldId id="373"/>
            <p14:sldId id="374"/>
          </p14:sldIdLst>
        </p14:section>
        <p14:section name="5. Collectieve windprojecten" id="{2ED16C3E-5506-4A88-AC19-CCE1A5179E70}">
          <p14:sldIdLst>
            <p14:sldId id="307"/>
            <p14:sldId id="308"/>
            <p14:sldId id="309"/>
            <p14:sldId id="310"/>
            <p14:sldId id="312"/>
            <p14:sldId id="347"/>
            <p14:sldId id="276"/>
            <p14:sldId id="298"/>
            <p14:sldId id="376"/>
            <p14:sldId id="375"/>
          </p14:sldIdLst>
        </p14:section>
        <p14:section name="6. Financieel" id="{67F6D2F8-8F32-4400-8846-A55D563DDC56}">
          <p14:sldIdLst>
            <p14:sldId id="324"/>
            <p14:sldId id="320"/>
            <p14:sldId id="322"/>
            <p14:sldId id="351"/>
            <p14:sldId id="365"/>
            <p14:sldId id="352"/>
            <p14:sldId id="350"/>
            <p14:sldId id="377"/>
            <p14:sldId id="299"/>
            <p14:sldId id="337"/>
          </p14:sldIdLst>
        </p14:section>
        <p14:section name="7. Ontwikkelingen" id="{18B67C7C-39D7-4A88-96F2-CF6D52469349}">
          <p14:sldIdLst>
            <p14:sldId id="325"/>
            <p14:sldId id="326"/>
            <p14:sldId id="353"/>
            <p14:sldId id="341"/>
          </p14:sldIdLst>
        </p14:section>
        <p14:section name="8. Knelpunten" id="{DFEFE7A7-26C2-471C-940F-AA57AD9C6F3A}">
          <p14:sldIdLst>
            <p14:sldId id="327"/>
            <p14:sldId id="328"/>
          </p14:sldIdLst>
        </p14:section>
        <p14:section name="9. Bewonersinitiatieven in beeld" id="{F5DB585B-5BA7-4895-8CB8-952122FB2488}">
          <p14:sldIdLst>
            <p14:sldId id="358"/>
            <p14:sldId id="361"/>
            <p14:sldId id="367"/>
            <p14:sldId id="368"/>
            <p14:sldId id="369"/>
            <p14:sldId id="370"/>
            <p14:sldId id="371"/>
            <p14:sldId id="3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21CC4A-6988-2CE2-02E0-CE8D792DE459}" name="Anne van Dam | HIER" initials="Av" userId="S::anne@hier.nu::c8a6a272-418b-451b-9e0f-fad9f7d94a21" providerId="AD"/>
  <p188:author id="{4104F670-548C-71D7-00A3-DD5A8EE64F25}" name="Anouk Overbeek | HIER" initials="AO|H" userId="S::Anouk@hier.nu::5c5e37da-1bee-4439-a55b-ec6fe2044acf" providerId="AD"/>
  <p188:author id="{CD56AB7A-1378-DB87-D051-9608C545AD5C}" name="Ante Sellis | HIER" initials="AH" userId="S::ante@hier.nu::9cd6067e-e951-400f-96fe-acf15cc10a25" providerId="AD"/>
  <p188:author id="{F88DC8BC-B510-639F-913E-2D326F8E87ED}" name="Katrien Prins | HIER" initials="KH" userId="S::katrien@hier.nu::646a2544-97da-4f76-864b-72d7032c92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A0A4"/>
    <a:srgbClr val="F1F4F6"/>
    <a:srgbClr val="E1E8ED"/>
    <a:srgbClr val="B0CB52"/>
    <a:srgbClr val="EFE5D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56" autoAdjust="0"/>
  </p:normalViewPr>
  <p:slideViewPr>
    <p:cSldViewPr snapToGrid="0">
      <p:cViewPr varScale="1">
        <p:scale>
          <a:sx n="51" d="100"/>
          <a:sy n="51" d="100"/>
        </p:scale>
        <p:origin x="1232"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handoutMaster" Target="handoutMasters/handoutMaster1.xml"/><Relationship Id="rId79" Type="http://schemas.openxmlformats.org/officeDocument/2006/relationships/font" Target="fonts/font5.fntdata"/><Relationship Id="rId5" Type="http://schemas.openxmlformats.org/officeDocument/2006/relationships/slide" Target="slides/slide1.xml"/><Relationship Id="rId90" Type="http://schemas.openxmlformats.org/officeDocument/2006/relationships/font" Target="fonts/font16.fntdata"/><Relationship Id="rId95" Type="http://schemas.microsoft.com/office/2016/11/relationships/changesInfo" Target="changesInfos/changesInfo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presProps" Target="pres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2.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3.fntdata"/><Relationship Id="rId61" Type="http://schemas.openxmlformats.org/officeDocument/2006/relationships/slide" Target="slides/slide57.xml"/><Relationship Id="rId82"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e Sellis | HIER" userId="9cd6067e-e951-400f-96fe-acf15cc10a25" providerId="ADAL" clId="{D144260A-0E35-4D5C-B1FF-FD13E528D617}"/>
    <pc:docChg chg="modSld">
      <pc:chgData name="Ante Sellis | HIER" userId="9cd6067e-e951-400f-96fe-acf15cc10a25" providerId="ADAL" clId="{D144260A-0E35-4D5C-B1FF-FD13E528D617}" dt="2025-04-09T12:13:39.927" v="8" actId="2711"/>
      <pc:docMkLst>
        <pc:docMk/>
      </pc:docMkLst>
      <pc:sldChg chg="modSp mod">
        <pc:chgData name="Ante Sellis | HIER" userId="9cd6067e-e951-400f-96fe-acf15cc10a25" providerId="ADAL" clId="{D144260A-0E35-4D5C-B1FF-FD13E528D617}" dt="2025-04-09T12:13:21.013" v="4" actId="14100"/>
        <pc:sldMkLst>
          <pc:docMk/>
          <pc:sldMk cId="2794393119" sldId="361"/>
        </pc:sldMkLst>
        <pc:spChg chg="mod">
          <ac:chgData name="Ante Sellis | HIER" userId="9cd6067e-e951-400f-96fe-acf15cc10a25" providerId="ADAL" clId="{D144260A-0E35-4D5C-B1FF-FD13E528D617}" dt="2025-04-09T12:13:21.013" v="4" actId="14100"/>
          <ac:spMkLst>
            <pc:docMk/>
            <pc:sldMk cId="2794393119" sldId="361"/>
            <ac:spMk id="6" creationId="{C006A83F-7A83-D8E0-5925-7F07BD6B5F5C}"/>
          </ac:spMkLst>
        </pc:spChg>
      </pc:sldChg>
      <pc:sldChg chg="modSp mod">
        <pc:chgData name="Ante Sellis | HIER" userId="9cd6067e-e951-400f-96fe-acf15cc10a25" providerId="ADAL" clId="{D144260A-0E35-4D5C-B1FF-FD13E528D617}" dt="2025-04-09T12:13:39.927" v="8" actId="2711"/>
        <pc:sldMkLst>
          <pc:docMk/>
          <pc:sldMk cId="657230532" sldId="367"/>
        </pc:sldMkLst>
        <pc:spChg chg="mod">
          <ac:chgData name="Ante Sellis | HIER" userId="9cd6067e-e951-400f-96fe-acf15cc10a25" providerId="ADAL" clId="{D144260A-0E35-4D5C-B1FF-FD13E528D617}" dt="2025-04-09T12:13:39.927" v="8" actId="2711"/>
          <ac:spMkLst>
            <pc:docMk/>
            <pc:sldMk cId="657230532" sldId="367"/>
            <ac:spMk id="6" creationId="{12980059-362B-2C17-B94E-93964A0B2A1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F0CD8BF3-1A59-66AE-AE1C-D9BB5C06AC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E456DB49-5D6F-011A-A8D7-20A6E6EA42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F8B863-2071-49BF-8BE2-C581ADA4622D}" type="datetimeFigureOut">
              <a:rPr lang="nl-NL" smtClean="0"/>
              <a:t>9-4-2025</a:t>
            </a:fld>
            <a:endParaRPr lang="nl-NL"/>
          </a:p>
        </p:txBody>
      </p:sp>
      <p:sp>
        <p:nvSpPr>
          <p:cNvPr id="4" name="Tijdelijke aanduiding voor voettekst 3">
            <a:extLst>
              <a:ext uri="{FF2B5EF4-FFF2-40B4-BE49-F238E27FC236}">
                <a16:creationId xmlns:a16="http://schemas.microsoft.com/office/drawing/2014/main" id="{49EBA979-83DB-B19E-DD04-4573DDC84A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855F1916-3A49-B7A5-BF81-19A591BB94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F8A55A-F3F7-41EE-9232-470A7CB79A67}" type="slidenum">
              <a:rPr lang="nl-NL" smtClean="0"/>
              <a:t>‹nr.›</a:t>
            </a:fld>
            <a:endParaRPr lang="nl-NL"/>
          </a:p>
        </p:txBody>
      </p:sp>
    </p:spTree>
    <p:extLst>
      <p:ext uri="{BB962C8B-B14F-4D97-AF65-F5344CB8AC3E}">
        <p14:creationId xmlns:p14="http://schemas.microsoft.com/office/powerpoint/2010/main" val="2313217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xfrm>
            <a:off x="1143000" y="685800"/>
            <a:ext cx="4572000" cy="3429000"/>
          </a:xfrm>
          <a:prstGeom prst="rect">
            <a:avLst/>
          </a:prstGeom>
        </p:spPr>
        <p:txBody>
          <a:bodyPr/>
          <a:lstStyle/>
          <a:p>
            <a:endParaRPr/>
          </a:p>
        </p:txBody>
      </p:sp>
      <p:sp>
        <p:nvSpPr>
          <p:cNvPr id="372" name="Shape 3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887110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853075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487232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76683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2684240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984965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417179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D4E9B-F4FA-9C83-3B7D-0D4EA71DFD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4FEF0C5-3269-3523-106B-FBC84BE50184}"/>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E9A30A45-EF78-66ED-A9D0-257A839E341E}"/>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808306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458773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2848291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653391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2842404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4053186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925646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244977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2005704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584063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465693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092873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51646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298070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2732909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560062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84C2E-AAB5-7EF7-29A9-7DDDCD9D575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27DD527-B6DB-8E50-DD05-6728B4A7EBC5}"/>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12EE7B2F-FEFB-9DCF-0316-BEB748F7C877}"/>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210437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379084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0748C-98D6-8048-95A1-5623D8188FD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CFA21B9-776E-2C30-8F82-848583E41FF3}"/>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3F1DEEE6-6D6B-B3E3-1D0F-DE91A17F8516}"/>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6258459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938E2-23B2-CD5C-C0EF-A7506EDCF57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3F2DAC-BB1E-A468-968D-3D760647E8E2}"/>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CBCF49D5-DBB7-7E82-5249-983CC8914C07}"/>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1444341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443914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1638237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68271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2229977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927651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720110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Met bereik wordt het volgende bedoeld:</a:t>
            </a:r>
          </a:p>
          <a:p>
            <a:pPr algn="l"/>
            <a:r>
              <a:rPr lang="nl-NL" b="0" i="1" dirty="0">
                <a:solidFill>
                  <a:srgbClr val="212121"/>
                </a:solidFill>
                <a:effectLst/>
                <a:latin typeface="Raleway" pitchFamily="2" charset="0"/>
              </a:rPr>
              <a:t>Daarnaast bereiken de coöperaties een grotere groep mensen met wervingscampagnes, collectieve inkoopacties, besparingsacties en andere activiteiten. </a:t>
            </a:r>
          </a:p>
          <a:p>
            <a:pPr algn="l"/>
            <a:endParaRPr lang="nl-NL" b="0" i="1" dirty="0">
              <a:solidFill>
                <a:srgbClr val="212121"/>
              </a:solidFill>
              <a:effectLst/>
              <a:latin typeface="Raleway" pitchFamily="2" charset="0"/>
            </a:endParaRPr>
          </a:p>
          <a:p>
            <a:pPr algn="l"/>
            <a:r>
              <a:rPr lang="nl-NL" b="0" i="1" dirty="0">
                <a:solidFill>
                  <a:srgbClr val="212121"/>
                </a:solidFill>
                <a:effectLst/>
                <a:latin typeface="Raleway" pitchFamily="2" charset="0"/>
              </a:rPr>
              <a:t>Het bereik van de coöperaties is groter dan het aantal leden. Ze willen zoveel mogelijk mensen bereiken met hun acties en zetten verschillende communicatiemiddelen in. Vrijwel alle coöperaties hebben een eigen website, versturen nieuwsbrieven en zijn actief op sociale media. Ze sturen persberichten en zijn regelmatig in beeld bij lokale media. Daarnaast organiseren ze bijeenkomsten en </a:t>
            </a:r>
            <a:r>
              <a:rPr lang="nl-NL" b="0" i="1" dirty="0" err="1">
                <a:solidFill>
                  <a:srgbClr val="212121"/>
                </a:solidFill>
                <a:effectLst/>
                <a:latin typeface="Raleway" pitchFamily="2" charset="0"/>
              </a:rPr>
              <a:t>webinars</a:t>
            </a:r>
            <a:r>
              <a:rPr lang="nl-NL" b="0" i="1" dirty="0">
                <a:solidFill>
                  <a:srgbClr val="212121"/>
                </a:solidFill>
                <a:effectLst/>
                <a:latin typeface="Raleway" pitchFamily="2" charset="0"/>
              </a:rPr>
              <a:t>.</a:t>
            </a:r>
          </a:p>
          <a:p>
            <a:endParaRPr lang="nl-NL" dirty="0"/>
          </a:p>
        </p:txBody>
      </p:sp>
    </p:spTree>
    <p:extLst>
      <p:ext uri="{BB962C8B-B14F-4D97-AF65-F5344CB8AC3E}">
        <p14:creationId xmlns:p14="http://schemas.microsoft.com/office/powerpoint/2010/main" val="23827295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2008996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E93E8-A2F4-E0EF-49E5-3798C0620D5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11EBA5-D12A-FE98-6082-DD2D753326A6}"/>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588B0464-90DC-0DCC-782F-118CE0C114DD}"/>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29472526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64402-32E4-9A35-D75F-98C2900C25A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103F41A-BBDD-802B-D1D7-6936E95256C0}"/>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AB41F5E4-2347-52AC-CC5F-AF6DD814F52A}"/>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2696572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9804301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9407793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765978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1F5CD-3C30-5458-6EBD-7BE75119522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90DA683-99EA-8518-F2C9-583EBD3DF81A}"/>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2EFCACBA-265D-4B6C-237E-1835EABCA9EA}"/>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7339960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41953233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5673861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F9121-27AC-5285-8C95-00CBE718752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882619E-5E16-A5B5-AA75-160311893B39}"/>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C3806260-9C8C-02FD-AC6F-F141A7D7F5D2}"/>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2498281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Meer over de type activiteiten van energie-initiatieven:</a:t>
            </a:r>
          </a:p>
          <a:p>
            <a:pPr algn="l"/>
            <a:r>
              <a:rPr lang="nl-NL" b="0" i="0" dirty="0">
                <a:solidFill>
                  <a:srgbClr val="212121"/>
                </a:solidFill>
                <a:effectLst/>
                <a:latin typeface="Raleway" pitchFamily="2" charset="0"/>
              </a:rPr>
              <a:t>- De meeste coöperaties werken aan collectieve zonne-energieprojecten (</a:t>
            </a:r>
            <a:r>
              <a:rPr lang="nl-NL" b="1" i="0" dirty="0">
                <a:solidFill>
                  <a:srgbClr val="212121"/>
                </a:solidFill>
                <a:effectLst/>
                <a:latin typeface="Raleway" pitchFamily="2" charset="0"/>
              </a:rPr>
              <a:t>69%</a:t>
            </a:r>
            <a:r>
              <a:rPr lang="nl-NL" b="0" i="0" dirty="0">
                <a:solidFill>
                  <a:srgbClr val="212121"/>
                </a:solidFill>
                <a:effectLst/>
                <a:latin typeface="Raleway" pitchFamily="2" charset="0"/>
              </a:rPr>
              <a:t> van het totale aantal coöperaties). </a:t>
            </a:r>
          </a:p>
          <a:p>
            <a:pPr marL="171450" indent="-171450" algn="l">
              <a:buFontTx/>
              <a:buChar char="-"/>
            </a:pPr>
            <a:r>
              <a:rPr lang="nl-NL" b="0" i="0" dirty="0">
                <a:solidFill>
                  <a:srgbClr val="212121"/>
                </a:solidFill>
                <a:effectLst/>
                <a:latin typeface="Raleway" pitchFamily="2" charset="0"/>
              </a:rPr>
              <a:t>De meeste energieproductie wordt geleverd door de coöperaties met windprojecten; </a:t>
            </a:r>
            <a:r>
              <a:rPr lang="nl-NL" b="1" i="0" dirty="0">
                <a:solidFill>
                  <a:srgbClr val="212121"/>
                </a:solidFill>
                <a:effectLst/>
                <a:latin typeface="Raleway" pitchFamily="2" charset="0"/>
              </a:rPr>
              <a:t>9% </a:t>
            </a:r>
            <a:r>
              <a:rPr lang="nl-NL" b="0" i="0" dirty="0">
                <a:solidFill>
                  <a:srgbClr val="212121"/>
                </a:solidFill>
                <a:effectLst/>
                <a:latin typeface="Raleway" pitchFamily="2" charset="0"/>
              </a:rPr>
              <a:t>van alle coöperaties met een operationeel windpark levert </a:t>
            </a:r>
            <a:r>
              <a:rPr lang="nl-NL" b="1" i="0" dirty="0">
                <a:solidFill>
                  <a:srgbClr val="212121"/>
                </a:solidFill>
                <a:effectLst/>
                <a:latin typeface="Raleway" pitchFamily="2" charset="0"/>
              </a:rPr>
              <a:t>74%</a:t>
            </a:r>
            <a:r>
              <a:rPr lang="nl-NL" b="0" i="0" dirty="0">
                <a:solidFill>
                  <a:srgbClr val="212121"/>
                </a:solidFill>
                <a:effectLst/>
                <a:latin typeface="Raleway" pitchFamily="2" charset="0"/>
              </a:rPr>
              <a:t> van alle coöperatieve stroom. </a:t>
            </a:r>
          </a:p>
          <a:p>
            <a:pPr marL="171450" indent="-171450" algn="l">
              <a:buFontTx/>
              <a:buChar char="-"/>
            </a:pPr>
            <a:r>
              <a:rPr lang="nl-NL" b="1" i="0" dirty="0">
                <a:solidFill>
                  <a:srgbClr val="212121"/>
                </a:solidFill>
                <a:effectLst/>
                <a:latin typeface="Raleway" pitchFamily="2" charset="0"/>
              </a:rPr>
              <a:t>11%</a:t>
            </a:r>
            <a:r>
              <a:rPr lang="nl-NL" b="0" i="0" dirty="0">
                <a:solidFill>
                  <a:srgbClr val="212121"/>
                </a:solidFill>
                <a:effectLst/>
                <a:latin typeface="Raleway" pitchFamily="2" charset="0"/>
              </a:rPr>
              <a:t> van de coöperaties houdt zich bezig met warmte-projecten</a:t>
            </a:r>
          </a:p>
          <a:p>
            <a:pPr marL="171450" indent="-171450" algn="l">
              <a:buFontTx/>
              <a:buChar char="-"/>
            </a:pPr>
            <a:r>
              <a:rPr lang="nl-NL" b="1" i="0" dirty="0">
                <a:solidFill>
                  <a:srgbClr val="212121"/>
                </a:solidFill>
                <a:effectLst/>
                <a:latin typeface="Raleway" pitchFamily="2" charset="0"/>
              </a:rPr>
              <a:t>42%</a:t>
            </a:r>
            <a:r>
              <a:rPr lang="nl-NL" b="0" i="0" dirty="0">
                <a:solidFill>
                  <a:srgbClr val="212121"/>
                </a:solidFill>
                <a:effectLst/>
                <a:latin typeface="Raleway" pitchFamily="2" charset="0"/>
              </a:rPr>
              <a:t> van de coöperaties richt zich op energiebesparing en/of organiseert collectieve inkoopacties. </a:t>
            </a:r>
            <a:endParaRPr lang="nl-NL" dirty="0"/>
          </a:p>
        </p:txBody>
      </p:sp>
    </p:spTree>
    <p:extLst>
      <p:ext uri="{BB962C8B-B14F-4D97-AF65-F5344CB8AC3E}">
        <p14:creationId xmlns:p14="http://schemas.microsoft.com/office/powerpoint/2010/main" val="39162757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6605794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285553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4906313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1800" dirty="0">
                <a:effectLst/>
                <a:latin typeface="Segoe UI" panose="020B0502040204020203" pitchFamily="34" charset="0"/>
              </a:rPr>
              <a:t>ONS sloot zich in 2024 aan bij het </a:t>
            </a:r>
            <a:r>
              <a:rPr lang="nl-NL" sz="1800" dirty="0" err="1">
                <a:effectLst/>
                <a:latin typeface="Segoe UI" panose="020B0502040204020203" pitchFamily="34" charset="0"/>
              </a:rPr>
              <a:t>Noordzeker</a:t>
            </a:r>
            <a:r>
              <a:rPr lang="nl-NL" sz="1800" dirty="0">
                <a:effectLst/>
                <a:latin typeface="Segoe UI" panose="020B0502040204020203" pitchFamily="34" charset="0"/>
              </a:rPr>
              <a:t> consortium. Dit consortium tekende zich in op een kavel van windenergiegebied IJmuiden Ver. Lokale coöperaties konden participeren met obligaties. Deze kavel werd op 11 juni 2024 toegekend aan een andere partij, waardoor burgers en bedrijven (via de coöperaties) voorlopig nog geen toegang krijgen tot wind op zee. </a:t>
            </a:r>
            <a:br>
              <a:rPr lang="nl-NL" sz="1800" dirty="0">
                <a:effectLst/>
                <a:latin typeface="Segoe UI" panose="020B0502040204020203" pitchFamily="34" charset="0"/>
              </a:rPr>
            </a:br>
            <a:br>
              <a:rPr lang="nl-NL" sz="1800" dirty="0">
                <a:effectLst/>
                <a:latin typeface="Segoe UI" panose="020B0502040204020203" pitchFamily="34" charset="0"/>
              </a:rPr>
            </a:br>
            <a:r>
              <a:rPr lang="nl-NL" sz="1800" dirty="0">
                <a:effectLst/>
                <a:latin typeface="Segoe UI" panose="020B0502040204020203" pitchFamily="34" charset="0"/>
              </a:rPr>
              <a:t>Nu bereidt ONS zich voor op deelname aan een nieuwe kavel en het pleit ondertussen voor aanpassing van de huidige tendersystematiek. Op dit moment begunstigt de markt vooral grote internationale bedrijven doordat de nadruk in de tenders ligt op financiële zekerheden en op prijs in plaats van kwaliteit. </a:t>
            </a:r>
            <a:endParaRPr lang="nl-NL" sz="1800" dirty="0">
              <a:effectLst/>
              <a:latin typeface="Arial" panose="020B0604020202020204" pitchFamily="34" charset="0"/>
            </a:endParaRPr>
          </a:p>
          <a:p>
            <a:endParaRPr lang="nl-NL" dirty="0"/>
          </a:p>
        </p:txBody>
      </p:sp>
    </p:spTree>
    <p:extLst>
      <p:ext uri="{BB962C8B-B14F-4D97-AF65-F5344CB8AC3E}">
        <p14:creationId xmlns:p14="http://schemas.microsoft.com/office/powerpoint/2010/main" val="5549783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0249014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5422970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17B0D-29F6-EDC5-487A-AC6B0B5C93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1207560-9B84-8F5C-D212-394E29B4EBD0}"/>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A3D26E93-72A9-687B-B4FE-B2B7A0FF52B4}"/>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5915633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BB0E5-134A-2458-BAB3-706F002B26C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C36CF62-A823-E2A7-2A3E-E2098533FDD9}"/>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AAD19629-0690-67CC-5E5F-050C5398A88E}"/>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1699141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432B1-3B25-AB36-41ED-CD08FB047B7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F1543A5-E35E-0A35-CEEA-E1433D30B28F}"/>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6317DDED-470F-359C-4D4F-403D1FC31D0F}"/>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6633576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8E531-4EB1-C935-2C87-50B5814C940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1A02D0F-4CD5-F93A-0E47-FA16BB8FDC56}"/>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5F2D4C0F-D6F0-A6E1-3C33-BF0020D97532}"/>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7075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3893485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3EB9D-67CC-1040-EFA8-57FF037B6D7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DF5FE6C-AC98-F4A0-F5A0-F1A3DF0B5147}"/>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69D8DBE9-4CB2-8B40-E3E6-B888A755E9C5}"/>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1610120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5BAFE-683F-722E-CD90-EF772DD7781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AB70AB3-6A81-4841-76D6-1EA23F3EFA63}"/>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8C32A890-CD54-0D9B-8226-60BC5692D0CC}"/>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3997913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5A5E8-12A0-009E-BF1C-F454CAAD10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2CCE9C4-72F2-A33E-7629-9CBC25DA51E5}"/>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503FDEC7-B484-329C-AA35-A205089EA357}"/>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729906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2606112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3765434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21169-91DC-D688-6C29-2D5364DFADD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28FA7D2-BC35-BF12-5543-779975BBEFA0}"/>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52FA917E-5CD6-220B-A714-386B987C0E84}"/>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2559259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Custom Layout">
    <p:spTree>
      <p:nvGrpSpPr>
        <p:cNvPr id="1" name=""/>
        <p:cNvGrpSpPr/>
        <p:nvPr/>
      </p:nvGrpSpPr>
      <p:grpSpPr>
        <a:xfrm>
          <a:off x="0" y="0"/>
          <a:ext cx="0" cy="0"/>
          <a:chOff x="0" y="0"/>
          <a:chExt cx="0" cy="0"/>
        </a:xfrm>
      </p:grpSpPr>
      <p:sp>
        <p:nvSpPr>
          <p:cNvPr id="111" name="Picture Placeholder 8"/>
          <p:cNvSpPr>
            <a:spLocks noGrp="1"/>
          </p:cNvSpPr>
          <p:nvPr>
            <p:ph type="pic" sz="half" idx="13"/>
          </p:nvPr>
        </p:nvSpPr>
        <p:spPr>
          <a:xfrm>
            <a:off x="6805370" y="591959"/>
            <a:ext cx="4997777" cy="5592971"/>
          </a:xfrm>
          <a:prstGeom prst="rect">
            <a:avLst/>
          </a:prstGeom>
        </p:spPr>
        <p:txBody>
          <a:bodyPr lIns="91439" rIns="91439">
            <a:noAutofit/>
          </a:bodyPr>
          <a:lstStyle/>
          <a:p>
            <a:endParaRP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4_Custom Layout">
    <p:spTree>
      <p:nvGrpSpPr>
        <p:cNvPr id="1" name=""/>
        <p:cNvGrpSpPr/>
        <p:nvPr/>
      </p:nvGrpSpPr>
      <p:grpSpPr>
        <a:xfrm>
          <a:off x="0" y="0"/>
          <a:ext cx="0" cy="0"/>
          <a:chOff x="0" y="0"/>
          <a:chExt cx="0" cy="0"/>
        </a:xfrm>
      </p:grpSpPr>
      <p:sp>
        <p:nvSpPr>
          <p:cNvPr id="119" name="Picture Placeholder 8"/>
          <p:cNvSpPr>
            <a:spLocks noGrp="1"/>
          </p:cNvSpPr>
          <p:nvPr>
            <p:ph type="pic" sz="quarter" idx="13"/>
          </p:nvPr>
        </p:nvSpPr>
        <p:spPr>
          <a:xfrm>
            <a:off x="4114800" y="1962150"/>
            <a:ext cx="3886200" cy="2428876"/>
          </a:xfrm>
          <a:prstGeom prst="rect">
            <a:avLst/>
          </a:prstGeom>
        </p:spPr>
        <p:txBody>
          <a:bodyPr lIns="91439" rIns="91439">
            <a:noAutofit/>
          </a:bodyPr>
          <a:lstStyle/>
          <a:p>
            <a:endParaRP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3_Custom Layout">
    <p:spTree>
      <p:nvGrpSpPr>
        <p:cNvPr id="1" name=""/>
        <p:cNvGrpSpPr/>
        <p:nvPr/>
      </p:nvGrpSpPr>
      <p:grpSpPr>
        <a:xfrm>
          <a:off x="0" y="0"/>
          <a:ext cx="0" cy="0"/>
          <a:chOff x="0" y="0"/>
          <a:chExt cx="0" cy="0"/>
        </a:xfrm>
      </p:grpSpPr>
      <p:sp>
        <p:nvSpPr>
          <p:cNvPr id="127" name="Picture Placeholder 8"/>
          <p:cNvSpPr>
            <a:spLocks noGrp="1"/>
          </p:cNvSpPr>
          <p:nvPr>
            <p:ph type="pic" sz="quarter" idx="13"/>
          </p:nvPr>
        </p:nvSpPr>
        <p:spPr>
          <a:xfrm>
            <a:off x="1543050" y="879687"/>
            <a:ext cx="2462214" cy="3254164"/>
          </a:xfrm>
          <a:prstGeom prst="rect">
            <a:avLst/>
          </a:prstGeom>
        </p:spPr>
        <p:txBody>
          <a:bodyPr lIns="91439" rIns="91439">
            <a:noAutofit/>
          </a:bodyPr>
          <a:lstStyle/>
          <a:p>
            <a:endParaRP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2_Custom Layout">
    <p:spTree>
      <p:nvGrpSpPr>
        <p:cNvPr id="1" name=""/>
        <p:cNvGrpSpPr/>
        <p:nvPr/>
      </p:nvGrpSpPr>
      <p:grpSpPr>
        <a:xfrm>
          <a:off x="0" y="0"/>
          <a:ext cx="0" cy="0"/>
          <a:chOff x="0" y="0"/>
          <a:chExt cx="0" cy="0"/>
        </a:xfrm>
      </p:grpSpPr>
      <p:sp>
        <p:nvSpPr>
          <p:cNvPr id="135" name="Picture Placeholder 10"/>
          <p:cNvSpPr>
            <a:spLocks noGrp="1"/>
          </p:cNvSpPr>
          <p:nvPr>
            <p:ph type="pic" sz="quarter" idx="13"/>
          </p:nvPr>
        </p:nvSpPr>
        <p:spPr>
          <a:xfrm>
            <a:off x="5857876" y="3838575"/>
            <a:ext cx="1057276" cy="1828800"/>
          </a:xfrm>
          <a:prstGeom prst="rect">
            <a:avLst/>
          </a:prstGeom>
        </p:spPr>
        <p:txBody>
          <a:bodyPr lIns="91439" rIns="91439">
            <a:noAutofit/>
          </a:bodyPr>
          <a:lstStyle/>
          <a:p>
            <a:endParaRPr/>
          </a:p>
        </p:txBody>
      </p:sp>
      <p:sp>
        <p:nvSpPr>
          <p:cNvPr id="136" name="Picture Placeholder 13"/>
          <p:cNvSpPr>
            <a:spLocks noGrp="1"/>
          </p:cNvSpPr>
          <p:nvPr>
            <p:ph type="pic" sz="quarter" idx="14"/>
          </p:nvPr>
        </p:nvSpPr>
        <p:spPr>
          <a:xfrm>
            <a:off x="7287531" y="3152774"/>
            <a:ext cx="1408794" cy="2409826"/>
          </a:xfrm>
          <a:prstGeom prst="rect">
            <a:avLst/>
          </a:prstGeom>
        </p:spPr>
        <p:txBody>
          <a:bodyPr lIns="91439" rIns="91439">
            <a:noAutofit/>
          </a:bodyPr>
          <a:lstStyle/>
          <a:p>
            <a:endParaRPr/>
          </a:p>
        </p:txBody>
      </p:sp>
      <p:sp>
        <p:nvSpPr>
          <p:cNvPr id="137" name="Picture Placeholder 14"/>
          <p:cNvSpPr>
            <a:spLocks noGrp="1"/>
          </p:cNvSpPr>
          <p:nvPr>
            <p:ph type="pic" sz="quarter" idx="15"/>
          </p:nvPr>
        </p:nvSpPr>
        <p:spPr>
          <a:xfrm>
            <a:off x="9142390" y="1579158"/>
            <a:ext cx="2130661" cy="3693882"/>
          </a:xfrm>
          <a:prstGeom prst="rect">
            <a:avLst/>
          </a:prstGeom>
        </p:spPr>
        <p:txBody>
          <a:bodyPr lIns="91439" rIns="91439">
            <a:noAutofit/>
          </a:bodyPr>
          <a:lstStyle/>
          <a:p>
            <a:endParaRPr/>
          </a:p>
        </p:txBody>
      </p:sp>
      <p:sp>
        <p:nvSpPr>
          <p:cNvPr id="13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0_Custom Layout">
    <p:spTree>
      <p:nvGrpSpPr>
        <p:cNvPr id="1" name=""/>
        <p:cNvGrpSpPr/>
        <p:nvPr/>
      </p:nvGrpSpPr>
      <p:grpSpPr>
        <a:xfrm>
          <a:off x="0" y="0"/>
          <a:ext cx="0" cy="0"/>
          <a:chOff x="0" y="0"/>
          <a:chExt cx="0" cy="0"/>
        </a:xfrm>
      </p:grpSpPr>
      <p:sp>
        <p:nvSpPr>
          <p:cNvPr id="153" name="Picture Placeholder 5"/>
          <p:cNvSpPr>
            <a:spLocks noGrp="1"/>
          </p:cNvSpPr>
          <p:nvPr>
            <p:ph type="pic" idx="13"/>
          </p:nvPr>
        </p:nvSpPr>
        <p:spPr>
          <a:xfrm>
            <a:off x="5943600" y="0"/>
            <a:ext cx="6248400" cy="6858000"/>
          </a:xfrm>
          <a:prstGeom prst="rect">
            <a:avLst/>
          </a:prstGeom>
        </p:spPr>
        <p:txBody>
          <a:bodyPr lIns="91439" rIns="91439">
            <a:noAutofit/>
          </a:bodyPr>
          <a:lstStyle/>
          <a:p>
            <a:endParaRPr/>
          </a:p>
        </p:txBody>
      </p:sp>
      <p:sp>
        <p:nvSpPr>
          <p:cNvPr id="15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8_Custom Layout">
    <p:spTree>
      <p:nvGrpSpPr>
        <p:cNvPr id="1" name=""/>
        <p:cNvGrpSpPr/>
        <p:nvPr/>
      </p:nvGrpSpPr>
      <p:grpSpPr>
        <a:xfrm>
          <a:off x="0" y="0"/>
          <a:ext cx="0" cy="0"/>
          <a:chOff x="0" y="0"/>
          <a:chExt cx="0" cy="0"/>
        </a:xfrm>
      </p:grpSpPr>
      <p:sp>
        <p:nvSpPr>
          <p:cNvPr id="169" name="Picture Placeholder 10"/>
          <p:cNvSpPr>
            <a:spLocks noGrp="1"/>
          </p:cNvSpPr>
          <p:nvPr>
            <p:ph type="pic" sz="half" idx="13"/>
          </p:nvPr>
        </p:nvSpPr>
        <p:spPr>
          <a:xfrm>
            <a:off x="0" y="0"/>
            <a:ext cx="3333750" cy="6858000"/>
          </a:xfrm>
          <a:prstGeom prst="rect">
            <a:avLst/>
          </a:prstGeom>
        </p:spPr>
        <p:txBody>
          <a:bodyPr lIns="91439" rIns="91439">
            <a:noAutofit/>
          </a:bodyPr>
          <a:lstStyle/>
          <a:p>
            <a:endParaRPr/>
          </a:p>
        </p:txBody>
      </p:sp>
      <p:sp>
        <p:nvSpPr>
          <p:cNvPr id="170" name="Picture Placeholder 13"/>
          <p:cNvSpPr>
            <a:spLocks noGrp="1"/>
          </p:cNvSpPr>
          <p:nvPr>
            <p:ph type="pic" sz="quarter" idx="14"/>
          </p:nvPr>
        </p:nvSpPr>
        <p:spPr>
          <a:xfrm>
            <a:off x="2590800" y="285750"/>
            <a:ext cx="2419350" cy="3409950"/>
          </a:xfrm>
          <a:prstGeom prst="rect">
            <a:avLst/>
          </a:prstGeom>
        </p:spPr>
        <p:txBody>
          <a:bodyPr lIns="91439" rIns="91439">
            <a:noAutofit/>
          </a:bodyPr>
          <a:lstStyle/>
          <a:p>
            <a:endParaRPr/>
          </a:p>
        </p:txBody>
      </p:sp>
      <p:sp>
        <p:nvSpPr>
          <p:cNvPr id="171" name="Picture Placeholder 16"/>
          <p:cNvSpPr>
            <a:spLocks noGrp="1"/>
          </p:cNvSpPr>
          <p:nvPr>
            <p:ph type="pic" sz="quarter" idx="15"/>
          </p:nvPr>
        </p:nvSpPr>
        <p:spPr>
          <a:xfrm>
            <a:off x="2590800" y="3981450"/>
            <a:ext cx="2419350" cy="2705100"/>
          </a:xfrm>
          <a:prstGeom prst="rect">
            <a:avLst/>
          </a:prstGeom>
        </p:spPr>
        <p:txBody>
          <a:bodyPr lIns="91439" rIns="91439">
            <a:noAutofit/>
          </a:bodyPr>
          <a:lstStyle/>
          <a:p>
            <a:endParaRPr/>
          </a:p>
        </p:txBody>
      </p:sp>
      <p:sp>
        <p:nvSpPr>
          <p:cNvPr id="17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7_Custom Layout">
    <p:spTree>
      <p:nvGrpSpPr>
        <p:cNvPr id="1" name=""/>
        <p:cNvGrpSpPr/>
        <p:nvPr/>
      </p:nvGrpSpPr>
      <p:grpSpPr>
        <a:xfrm>
          <a:off x="0" y="0"/>
          <a:ext cx="0" cy="0"/>
          <a:chOff x="0" y="0"/>
          <a:chExt cx="0" cy="0"/>
        </a:xfrm>
      </p:grpSpPr>
      <p:sp>
        <p:nvSpPr>
          <p:cNvPr id="179" name="Picture Placeholder 10"/>
          <p:cNvSpPr>
            <a:spLocks noGrp="1"/>
          </p:cNvSpPr>
          <p:nvPr>
            <p:ph type="pic" sz="half" idx="13"/>
          </p:nvPr>
        </p:nvSpPr>
        <p:spPr>
          <a:xfrm>
            <a:off x="438150" y="552450"/>
            <a:ext cx="3390900" cy="5867400"/>
          </a:xfrm>
          <a:prstGeom prst="rect">
            <a:avLst/>
          </a:prstGeom>
        </p:spPr>
        <p:txBody>
          <a:bodyPr lIns="91439" rIns="91439">
            <a:noAutofit/>
          </a:bodyPr>
          <a:lstStyle/>
          <a:p>
            <a:endParaRPr/>
          </a:p>
        </p:txBody>
      </p:sp>
      <p:sp>
        <p:nvSpPr>
          <p:cNvPr id="180" name="Picture Placeholder 13"/>
          <p:cNvSpPr>
            <a:spLocks noGrp="1"/>
          </p:cNvSpPr>
          <p:nvPr>
            <p:ph type="pic" sz="quarter" idx="14"/>
          </p:nvPr>
        </p:nvSpPr>
        <p:spPr>
          <a:xfrm>
            <a:off x="4000500" y="552450"/>
            <a:ext cx="3390900" cy="2762250"/>
          </a:xfrm>
          <a:prstGeom prst="rect">
            <a:avLst/>
          </a:prstGeom>
        </p:spPr>
        <p:txBody>
          <a:bodyPr lIns="91439" rIns="91439">
            <a:noAutofit/>
          </a:bodyPr>
          <a:lstStyle/>
          <a:p>
            <a:endParaRPr/>
          </a:p>
        </p:txBody>
      </p:sp>
      <p:sp>
        <p:nvSpPr>
          <p:cNvPr id="181" name="Picture Placeholder 16"/>
          <p:cNvSpPr>
            <a:spLocks noGrp="1"/>
          </p:cNvSpPr>
          <p:nvPr>
            <p:ph type="pic" sz="quarter" idx="15"/>
          </p:nvPr>
        </p:nvSpPr>
        <p:spPr>
          <a:xfrm>
            <a:off x="4000500" y="3486150"/>
            <a:ext cx="3390900" cy="2933700"/>
          </a:xfrm>
          <a:prstGeom prst="rect">
            <a:avLst/>
          </a:prstGeom>
        </p:spPr>
        <p:txBody>
          <a:bodyPr lIns="91439" rIns="91439">
            <a:noAutofit/>
          </a:bodyPr>
          <a:lstStyle/>
          <a:p>
            <a:endParaRP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6_Custom Layout">
    <p:spTree>
      <p:nvGrpSpPr>
        <p:cNvPr id="1" name=""/>
        <p:cNvGrpSpPr/>
        <p:nvPr/>
      </p:nvGrpSpPr>
      <p:grpSpPr>
        <a:xfrm>
          <a:off x="0" y="0"/>
          <a:ext cx="0" cy="0"/>
          <a:chOff x="0" y="0"/>
          <a:chExt cx="0" cy="0"/>
        </a:xfrm>
      </p:grpSpPr>
      <p:sp>
        <p:nvSpPr>
          <p:cNvPr id="189" name="Picture Placeholder 14"/>
          <p:cNvSpPr>
            <a:spLocks noGrp="1"/>
          </p:cNvSpPr>
          <p:nvPr>
            <p:ph type="pic" sz="quarter" idx="13"/>
          </p:nvPr>
        </p:nvSpPr>
        <p:spPr>
          <a:xfrm>
            <a:off x="1661886" y="1814285"/>
            <a:ext cx="2801259" cy="1407888"/>
          </a:xfrm>
          <a:prstGeom prst="rect">
            <a:avLst/>
          </a:prstGeom>
        </p:spPr>
        <p:txBody>
          <a:bodyPr lIns="91439" rIns="91439">
            <a:noAutofit/>
          </a:bodyPr>
          <a:lstStyle/>
          <a:p>
            <a:endParaRPr/>
          </a:p>
        </p:txBody>
      </p:sp>
      <p:sp>
        <p:nvSpPr>
          <p:cNvPr id="190" name="Picture Placeholder 15"/>
          <p:cNvSpPr>
            <a:spLocks noGrp="1"/>
          </p:cNvSpPr>
          <p:nvPr>
            <p:ph type="pic" sz="quarter" idx="14"/>
          </p:nvPr>
        </p:nvSpPr>
        <p:spPr>
          <a:xfrm>
            <a:off x="4695371" y="1814285"/>
            <a:ext cx="2801259" cy="1407888"/>
          </a:xfrm>
          <a:prstGeom prst="rect">
            <a:avLst/>
          </a:prstGeom>
        </p:spPr>
        <p:txBody>
          <a:bodyPr lIns="91439" rIns="91439">
            <a:noAutofit/>
          </a:bodyPr>
          <a:lstStyle/>
          <a:p>
            <a:endParaRPr/>
          </a:p>
        </p:txBody>
      </p:sp>
      <p:sp>
        <p:nvSpPr>
          <p:cNvPr id="191" name="Picture Placeholder 16"/>
          <p:cNvSpPr>
            <a:spLocks noGrp="1"/>
          </p:cNvSpPr>
          <p:nvPr>
            <p:ph type="pic" sz="quarter" idx="15"/>
          </p:nvPr>
        </p:nvSpPr>
        <p:spPr>
          <a:xfrm>
            <a:off x="7728856" y="1814285"/>
            <a:ext cx="2801259" cy="1407888"/>
          </a:xfrm>
          <a:prstGeom prst="rect">
            <a:avLst/>
          </a:prstGeom>
        </p:spPr>
        <p:txBody>
          <a:bodyPr lIns="91439" rIns="91439">
            <a:noAutofit/>
          </a:bodyPr>
          <a:lstStyle/>
          <a:p>
            <a:endParaRPr/>
          </a:p>
        </p:txBody>
      </p:sp>
      <p:sp>
        <p:nvSpPr>
          <p:cNvPr id="19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5_Custom Layout">
    <p:spTree>
      <p:nvGrpSpPr>
        <p:cNvPr id="1" name=""/>
        <p:cNvGrpSpPr/>
        <p:nvPr/>
      </p:nvGrpSpPr>
      <p:grpSpPr>
        <a:xfrm>
          <a:off x="0" y="0"/>
          <a:ext cx="0" cy="0"/>
          <a:chOff x="0" y="0"/>
          <a:chExt cx="0" cy="0"/>
        </a:xfrm>
      </p:grpSpPr>
      <p:sp>
        <p:nvSpPr>
          <p:cNvPr id="199" name="Picture Placeholder 10"/>
          <p:cNvSpPr>
            <a:spLocks noGrp="1"/>
          </p:cNvSpPr>
          <p:nvPr>
            <p:ph type="pic" sz="quarter" idx="13"/>
          </p:nvPr>
        </p:nvSpPr>
        <p:spPr>
          <a:xfrm>
            <a:off x="4833258" y="304801"/>
            <a:ext cx="3439886" cy="3077030"/>
          </a:xfrm>
          <a:prstGeom prst="rect">
            <a:avLst/>
          </a:prstGeom>
        </p:spPr>
        <p:txBody>
          <a:bodyPr lIns="91439" rIns="91439">
            <a:noAutofit/>
          </a:bodyPr>
          <a:lstStyle/>
          <a:p>
            <a:endParaRPr/>
          </a:p>
        </p:txBody>
      </p:sp>
      <p:sp>
        <p:nvSpPr>
          <p:cNvPr id="200" name="Picture Placeholder 13"/>
          <p:cNvSpPr>
            <a:spLocks noGrp="1"/>
          </p:cNvSpPr>
          <p:nvPr>
            <p:ph type="pic" sz="quarter" idx="14"/>
          </p:nvPr>
        </p:nvSpPr>
        <p:spPr>
          <a:xfrm>
            <a:off x="4833258" y="3526973"/>
            <a:ext cx="3439886" cy="3077029"/>
          </a:xfrm>
          <a:prstGeom prst="rect">
            <a:avLst/>
          </a:prstGeom>
        </p:spPr>
        <p:txBody>
          <a:bodyPr lIns="91439" rIns="91439">
            <a:noAutofit/>
          </a:bodyPr>
          <a:lstStyle/>
          <a:p>
            <a:endParaRPr/>
          </a:p>
        </p:txBody>
      </p:sp>
      <p:sp>
        <p:nvSpPr>
          <p:cNvPr id="201" name="Picture Placeholder 16"/>
          <p:cNvSpPr>
            <a:spLocks noGrp="1"/>
          </p:cNvSpPr>
          <p:nvPr>
            <p:ph type="pic" sz="half" idx="15"/>
          </p:nvPr>
        </p:nvSpPr>
        <p:spPr>
          <a:xfrm>
            <a:off x="8418286" y="304800"/>
            <a:ext cx="3439886" cy="6299201"/>
          </a:xfrm>
          <a:prstGeom prst="rect">
            <a:avLst/>
          </a:prstGeom>
        </p:spPr>
        <p:txBody>
          <a:bodyPr lIns="91439" rIns="91439">
            <a:noAutofit/>
          </a:bodyPr>
          <a:lstStyle/>
          <a:p>
            <a:endParaRPr/>
          </a:p>
        </p:txBody>
      </p:sp>
      <p:sp>
        <p:nvSpPr>
          <p:cNvPr id="20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4_Custom Layout">
    <p:spTree>
      <p:nvGrpSpPr>
        <p:cNvPr id="1" name=""/>
        <p:cNvGrpSpPr/>
        <p:nvPr/>
      </p:nvGrpSpPr>
      <p:grpSpPr>
        <a:xfrm>
          <a:off x="0" y="0"/>
          <a:ext cx="0" cy="0"/>
          <a:chOff x="0" y="0"/>
          <a:chExt cx="0" cy="0"/>
        </a:xfrm>
      </p:grpSpPr>
      <p:sp>
        <p:nvSpPr>
          <p:cNvPr id="209" name="Picture Placeholder 9"/>
          <p:cNvSpPr>
            <a:spLocks noGrp="1"/>
          </p:cNvSpPr>
          <p:nvPr>
            <p:ph type="pic" sz="half" idx="13"/>
          </p:nvPr>
        </p:nvSpPr>
        <p:spPr>
          <a:xfrm>
            <a:off x="449942" y="449944"/>
            <a:ext cx="5399316" cy="3309257"/>
          </a:xfrm>
          <a:prstGeom prst="rect">
            <a:avLst/>
          </a:prstGeom>
        </p:spPr>
        <p:txBody>
          <a:bodyPr lIns="91439" rIns="91439">
            <a:noAutofit/>
          </a:bodyPr>
          <a:lstStyle/>
          <a:p>
            <a:endParaRPr/>
          </a:p>
        </p:txBody>
      </p:sp>
      <p:sp>
        <p:nvSpPr>
          <p:cNvPr id="210" name="Picture Placeholder 12"/>
          <p:cNvSpPr>
            <a:spLocks noGrp="1"/>
          </p:cNvSpPr>
          <p:nvPr>
            <p:ph type="pic" sz="quarter" idx="14"/>
          </p:nvPr>
        </p:nvSpPr>
        <p:spPr>
          <a:xfrm>
            <a:off x="449942" y="3934309"/>
            <a:ext cx="3976915" cy="2437464"/>
          </a:xfrm>
          <a:prstGeom prst="rect">
            <a:avLst/>
          </a:prstGeom>
        </p:spPr>
        <p:txBody>
          <a:bodyPr lIns="91439" rIns="91439">
            <a:noAutofit/>
          </a:bodyPr>
          <a:lstStyle/>
          <a:p>
            <a:endParaRPr/>
          </a:p>
        </p:txBody>
      </p:sp>
      <p:sp>
        <p:nvSpPr>
          <p:cNvPr id="21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9"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3_Custom Layout">
    <p:spTree>
      <p:nvGrpSpPr>
        <p:cNvPr id="1" name=""/>
        <p:cNvGrpSpPr/>
        <p:nvPr/>
      </p:nvGrpSpPr>
      <p:grpSpPr>
        <a:xfrm>
          <a:off x="0" y="0"/>
          <a:ext cx="0" cy="0"/>
          <a:chOff x="0" y="0"/>
          <a:chExt cx="0" cy="0"/>
        </a:xfrm>
      </p:grpSpPr>
      <p:sp>
        <p:nvSpPr>
          <p:cNvPr id="218" name="Picture Placeholder 9"/>
          <p:cNvSpPr>
            <a:spLocks noGrp="1"/>
          </p:cNvSpPr>
          <p:nvPr>
            <p:ph type="pic" sz="half" idx="13"/>
          </p:nvPr>
        </p:nvSpPr>
        <p:spPr>
          <a:xfrm>
            <a:off x="-1" y="1"/>
            <a:ext cx="4862288" cy="6858001"/>
          </a:xfrm>
          <a:prstGeom prst="rect">
            <a:avLst/>
          </a:prstGeom>
        </p:spPr>
        <p:txBody>
          <a:bodyPr lIns="91439" rIns="91439">
            <a:noAutofit/>
          </a:bodyPr>
          <a:lstStyle/>
          <a:p>
            <a:endParaRPr/>
          </a:p>
        </p:txBody>
      </p:sp>
      <p:sp>
        <p:nvSpPr>
          <p:cNvPr id="219" name="Picture Placeholder 12"/>
          <p:cNvSpPr>
            <a:spLocks noGrp="1"/>
          </p:cNvSpPr>
          <p:nvPr>
            <p:ph type="pic" sz="half" idx="14"/>
          </p:nvPr>
        </p:nvSpPr>
        <p:spPr>
          <a:xfrm>
            <a:off x="5021943" y="3410858"/>
            <a:ext cx="7170057" cy="3447144"/>
          </a:xfrm>
          <a:prstGeom prst="rect">
            <a:avLst/>
          </a:prstGeom>
        </p:spPr>
        <p:txBody>
          <a:bodyPr lIns="91439" rIns="91439">
            <a:noAutofit/>
          </a:bodyPr>
          <a:lstStyle/>
          <a:p>
            <a:endParaRPr/>
          </a:p>
        </p:txBody>
      </p:sp>
      <p:sp>
        <p:nvSpPr>
          <p:cNvPr id="22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2_Custom Layout">
    <p:spTree>
      <p:nvGrpSpPr>
        <p:cNvPr id="1" name=""/>
        <p:cNvGrpSpPr/>
        <p:nvPr/>
      </p:nvGrpSpPr>
      <p:grpSpPr>
        <a:xfrm>
          <a:off x="0" y="0"/>
          <a:ext cx="0" cy="0"/>
          <a:chOff x="0" y="0"/>
          <a:chExt cx="0" cy="0"/>
        </a:xfrm>
      </p:grpSpPr>
      <p:sp>
        <p:nvSpPr>
          <p:cNvPr id="227" name="Picture Placeholder 8"/>
          <p:cNvSpPr>
            <a:spLocks noGrp="1"/>
          </p:cNvSpPr>
          <p:nvPr>
            <p:ph type="pic" sz="half" idx="13"/>
          </p:nvPr>
        </p:nvSpPr>
        <p:spPr>
          <a:xfrm>
            <a:off x="7562850" y="400050"/>
            <a:ext cx="3867150" cy="5715000"/>
          </a:xfrm>
          <a:prstGeom prst="rect">
            <a:avLst/>
          </a:prstGeom>
        </p:spPr>
        <p:txBody>
          <a:bodyPr lIns="91439" rIns="91439">
            <a:noAutofit/>
          </a:bodyPr>
          <a:lstStyle/>
          <a:p>
            <a:endParaRPr/>
          </a:p>
        </p:txBody>
      </p:sp>
      <p:sp>
        <p:nvSpPr>
          <p:cNvPr id="22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0_Custom Layout">
    <p:spTree>
      <p:nvGrpSpPr>
        <p:cNvPr id="1" name=""/>
        <p:cNvGrpSpPr/>
        <p:nvPr/>
      </p:nvGrpSpPr>
      <p:grpSpPr>
        <a:xfrm>
          <a:off x="0" y="0"/>
          <a:ext cx="0" cy="0"/>
          <a:chOff x="0" y="0"/>
          <a:chExt cx="0" cy="0"/>
        </a:xfrm>
      </p:grpSpPr>
      <p:sp>
        <p:nvSpPr>
          <p:cNvPr id="243" name="Picture Placeholder 8"/>
          <p:cNvSpPr>
            <a:spLocks noGrp="1"/>
          </p:cNvSpPr>
          <p:nvPr>
            <p:ph type="pic" idx="13"/>
          </p:nvPr>
        </p:nvSpPr>
        <p:spPr>
          <a:xfrm>
            <a:off x="529772" y="475342"/>
            <a:ext cx="11132457" cy="5907316"/>
          </a:xfrm>
          <a:prstGeom prst="rect">
            <a:avLst/>
          </a:prstGeom>
        </p:spPr>
        <p:txBody>
          <a:bodyPr lIns="91439" rIns="91439">
            <a:noAutofit/>
          </a:bodyPr>
          <a:lstStyle/>
          <a:p>
            <a:endParaRPr/>
          </a:p>
        </p:txBody>
      </p:sp>
      <p:sp>
        <p:nvSpPr>
          <p:cNvPr id="24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9_Custom Layout">
    <p:spTree>
      <p:nvGrpSpPr>
        <p:cNvPr id="1" name=""/>
        <p:cNvGrpSpPr/>
        <p:nvPr/>
      </p:nvGrpSpPr>
      <p:grpSpPr>
        <a:xfrm>
          <a:off x="0" y="0"/>
          <a:ext cx="0" cy="0"/>
          <a:chOff x="0" y="0"/>
          <a:chExt cx="0" cy="0"/>
        </a:xfrm>
      </p:grpSpPr>
      <p:sp>
        <p:nvSpPr>
          <p:cNvPr id="251" name="Picture Placeholder 10"/>
          <p:cNvSpPr>
            <a:spLocks noGrp="1"/>
          </p:cNvSpPr>
          <p:nvPr>
            <p:ph type="pic" sz="quarter" idx="13"/>
          </p:nvPr>
        </p:nvSpPr>
        <p:spPr>
          <a:xfrm>
            <a:off x="493486" y="3730171"/>
            <a:ext cx="3062515" cy="2467429"/>
          </a:xfrm>
          <a:prstGeom prst="rect">
            <a:avLst/>
          </a:prstGeom>
        </p:spPr>
        <p:txBody>
          <a:bodyPr lIns="91439" rIns="91439">
            <a:noAutofit/>
          </a:bodyPr>
          <a:lstStyle/>
          <a:p>
            <a:endParaRPr/>
          </a:p>
        </p:txBody>
      </p:sp>
      <p:sp>
        <p:nvSpPr>
          <p:cNvPr id="252" name="Picture Placeholder 14"/>
          <p:cNvSpPr>
            <a:spLocks noGrp="1"/>
          </p:cNvSpPr>
          <p:nvPr>
            <p:ph type="pic" sz="quarter" idx="14"/>
          </p:nvPr>
        </p:nvSpPr>
        <p:spPr>
          <a:xfrm>
            <a:off x="4180115" y="3730171"/>
            <a:ext cx="3062515" cy="2467429"/>
          </a:xfrm>
          <a:prstGeom prst="rect">
            <a:avLst/>
          </a:prstGeom>
        </p:spPr>
        <p:txBody>
          <a:bodyPr lIns="91439" rIns="91439">
            <a:noAutofit/>
          </a:bodyPr>
          <a:lstStyle/>
          <a:p>
            <a:endParaRPr/>
          </a:p>
        </p:txBody>
      </p:sp>
      <p:sp>
        <p:nvSpPr>
          <p:cNvPr id="253" name="Picture Placeholder 15"/>
          <p:cNvSpPr>
            <a:spLocks noGrp="1"/>
          </p:cNvSpPr>
          <p:nvPr>
            <p:ph type="pic" sz="quarter" idx="15"/>
          </p:nvPr>
        </p:nvSpPr>
        <p:spPr>
          <a:xfrm>
            <a:off x="7866743" y="3730171"/>
            <a:ext cx="3062515" cy="2467429"/>
          </a:xfrm>
          <a:prstGeom prst="rect">
            <a:avLst/>
          </a:prstGeom>
        </p:spPr>
        <p:txBody>
          <a:bodyPr lIns="91439" rIns="91439">
            <a:noAutofit/>
          </a:bodyPr>
          <a:lstStyle/>
          <a:p>
            <a:endParaRPr/>
          </a:p>
        </p:txBody>
      </p:sp>
      <p:sp>
        <p:nvSpPr>
          <p:cNvPr id="25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8_Custom Layout">
    <p:spTree>
      <p:nvGrpSpPr>
        <p:cNvPr id="1" name=""/>
        <p:cNvGrpSpPr/>
        <p:nvPr/>
      </p:nvGrpSpPr>
      <p:grpSpPr>
        <a:xfrm>
          <a:off x="0" y="0"/>
          <a:ext cx="0" cy="0"/>
          <a:chOff x="0" y="0"/>
          <a:chExt cx="0" cy="0"/>
        </a:xfrm>
      </p:grpSpPr>
      <p:sp>
        <p:nvSpPr>
          <p:cNvPr id="261" name="Picture Placeholder 9"/>
          <p:cNvSpPr>
            <a:spLocks noGrp="1"/>
          </p:cNvSpPr>
          <p:nvPr>
            <p:ph type="pic" sz="quarter" idx="13"/>
          </p:nvPr>
        </p:nvSpPr>
        <p:spPr>
          <a:xfrm>
            <a:off x="522514" y="391885"/>
            <a:ext cx="4949372" cy="2859316"/>
          </a:xfrm>
          <a:prstGeom prst="rect">
            <a:avLst/>
          </a:prstGeom>
        </p:spPr>
        <p:txBody>
          <a:bodyPr lIns="91439" rIns="91439">
            <a:noAutofit/>
          </a:bodyPr>
          <a:lstStyle/>
          <a:p>
            <a:endParaRPr/>
          </a:p>
        </p:txBody>
      </p:sp>
      <p:sp>
        <p:nvSpPr>
          <p:cNvPr id="262" name="Picture Placeholder 13"/>
          <p:cNvSpPr>
            <a:spLocks noGrp="1"/>
          </p:cNvSpPr>
          <p:nvPr>
            <p:ph type="pic" sz="quarter" idx="14"/>
          </p:nvPr>
        </p:nvSpPr>
        <p:spPr>
          <a:xfrm>
            <a:off x="522514" y="3512458"/>
            <a:ext cx="4949372" cy="2859315"/>
          </a:xfrm>
          <a:prstGeom prst="rect">
            <a:avLst/>
          </a:prstGeom>
        </p:spPr>
        <p:txBody>
          <a:bodyPr lIns="91439" rIns="91439">
            <a:noAutofit/>
          </a:bodyPr>
          <a:lstStyle/>
          <a:p>
            <a:endParaRPr/>
          </a:p>
        </p:txBody>
      </p:sp>
      <p:sp>
        <p:nvSpPr>
          <p:cNvPr id="26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7_Custom Layout">
    <p:spTree>
      <p:nvGrpSpPr>
        <p:cNvPr id="1" name=""/>
        <p:cNvGrpSpPr/>
        <p:nvPr/>
      </p:nvGrpSpPr>
      <p:grpSpPr>
        <a:xfrm>
          <a:off x="0" y="0"/>
          <a:ext cx="0" cy="0"/>
          <a:chOff x="0" y="0"/>
          <a:chExt cx="0" cy="0"/>
        </a:xfrm>
      </p:grpSpPr>
      <p:sp>
        <p:nvSpPr>
          <p:cNvPr id="270" name="Picture Placeholder 9"/>
          <p:cNvSpPr>
            <a:spLocks noGrp="1"/>
          </p:cNvSpPr>
          <p:nvPr>
            <p:ph type="pic" sz="half" idx="13"/>
          </p:nvPr>
        </p:nvSpPr>
        <p:spPr>
          <a:xfrm>
            <a:off x="580571" y="609599"/>
            <a:ext cx="3773716" cy="5413831"/>
          </a:xfrm>
          <a:prstGeom prst="rect">
            <a:avLst/>
          </a:prstGeom>
        </p:spPr>
        <p:txBody>
          <a:bodyPr lIns="91439" rIns="91439">
            <a:noAutofit/>
          </a:bodyPr>
          <a:lstStyle/>
          <a:p>
            <a:endParaRPr/>
          </a:p>
        </p:txBody>
      </p:sp>
      <p:sp>
        <p:nvSpPr>
          <p:cNvPr id="271" name="Picture Placeholder 12"/>
          <p:cNvSpPr>
            <a:spLocks noGrp="1"/>
          </p:cNvSpPr>
          <p:nvPr>
            <p:ph type="pic" sz="quarter" idx="14"/>
          </p:nvPr>
        </p:nvSpPr>
        <p:spPr>
          <a:xfrm>
            <a:off x="4702628" y="609601"/>
            <a:ext cx="3773716" cy="2873830"/>
          </a:xfrm>
          <a:prstGeom prst="rect">
            <a:avLst/>
          </a:prstGeom>
        </p:spPr>
        <p:txBody>
          <a:bodyPr lIns="91439" rIns="91439">
            <a:noAutofit/>
          </a:bodyPr>
          <a:lstStyle/>
          <a:p>
            <a:endParaRPr/>
          </a:p>
        </p:txBody>
      </p:sp>
      <p:sp>
        <p:nvSpPr>
          <p:cNvPr id="27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4_Custom Layout">
    <p:spTree>
      <p:nvGrpSpPr>
        <p:cNvPr id="1" name=""/>
        <p:cNvGrpSpPr/>
        <p:nvPr/>
      </p:nvGrpSpPr>
      <p:grpSpPr>
        <a:xfrm>
          <a:off x="0" y="0"/>
          <a:ext cx="0" cy="0"/>
          <a:chOff x="0" y="0"/>
          <a:chExt cx="0" cy="0"/>
        </a:xfrm>
      </p:grpSpPr>
      <p:sp>
        <p:nvSpPr>
          <p:cNvPr id="279" name="Picture Placeholder 8"/>
          <p:cNvSpPr>
            <a:spLocks noGrp="1"/>
          </p:cNvSpPr>
          <p:nvPr>
            <p:ph type="pic" idx="13"/>
          </p:nvPr>
        </p:nvSpPr>
        <p:spPr>
          <a:xfrm>
            <a:off x="0" y="0"/>
            <a:ext cx="4895850" cy="6858000"/>
          </a:xfrm>
          <a:prstGeom prst="rect">
            <a:avLst/>
          </a:prstGeom>
        </p:spPr>
        <p:txBody>
          <a:bodyPr lIns="91439" rIns="91439">
            <a:noAutofit/>
          </a:bodyPr>
          <a:lstStyle/>
          <a:p>
            <a:endParaRPr/>
          </a:p>
        </p:txBody>
      </p:sp>
      <p:sp>
        <p:nvSpPr>
          <p:cNvPr id="28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287" name="Picture Placeholder 8"/>
          <p:cNvSpPr>
            <a:spLocks noGrp="1"/>
          </p:cNvSpPr>
          <p:nvPr>
            <p:ph type="pic" sz="quarter" idx="13"/>
          </p:nvPr>
        </p:nvSpPr>
        <p:spPr>
          <a:xfrm>
            <a:off x="6896100" y="838200"/>
            <a:ext cx="4381500" cy="2952750"/>
          </a:xfrm>
          <a:prstGeom prst="rect">
            <a:avLst/>
          </a:prstGeom>
        </p:spPr>
        <p:txBody>
          <a:bodyPr lIns="91439" rIns="91439">
            <a:noAutofit/>
          </a:bodyPr>
          <a:lstStyle/>
          <a:p>
            <a:endParaRPr/>
          </a:p>
        </p:txBody>
      </p:sp>
      <p:sp>
        <p:nvSpPr>
          <p:cNvPr id="28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7"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318"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319" name="Text Placeholder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320"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328"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329"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330"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8"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37"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338" name="Body Level One…"/>
          <p:cNvSpPr txBox="1">
            <a:spLocks noGrp="1"/>
          </p:cNvSpPr>
          <p:nvPr>
            <p:ph type="body" idx="1"/>
          </p:nvPr>
        </p:nvSpPr>
        <p:spPr>
          <a:xfrm>
            <a:off x="838200" y="1825625"/>
            <a:ext cx="10515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9"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46"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347"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5_Custom Layout">
    <p:spTree>
      <p:nvGrpSpPr>
        <p:cNvPr id="1" name=""/>
        <p:cNvGrpSpPr/>
        <p:nvPr/>
      </p:nvGrpSpPr>
      <p:grpSpPr>
        <a:xfrm>
          <a:off x="0" y="0"/>
          <a:ext cx="0" cy="0"/>
          <a:chOff x="0" y="0"/>
          <a:chExt cx="0" cy="0"/>
        </a:xfrm>
      </p:grpSpPr>
      <p:sp>
        <p:nvSpPr>
          <p:cNvPr id="355" name="Picture Placeholder 8"/>
          <p:cNvSpPr>
            <a:spLocks noGrp="1"/>
          </p:cNvSpPr>
          <p:nvPr>
            <p:ph type="pic" idx="13"/>
          </p:nvPr>
        </p:nvSpPr>
        <p:spPr>
          <a:xfrm>
            <a:off x="7097486" y="0"/>
            <a:ext cx="5094515" cy="6858000"/>
          </a:xfrm>
          <a:prstGeom prst="rect">
            <a:avLst/>
          </a:prstGeom>
        </p:spPr>
        <p:txBody>
          <a:bodyPr lIns="91439" rIns="91439">
            <a:noAutofit/>
          </a:bodyPr>
          <a:lstStyle/>
          <a:p>
            <a:endParaRPr/>
          </a:p>
        </p:txBody>
      </p:sp>
      <p:sp>
        <p:nvSpPr>
          <p:cNvPr id="35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6_Custom Layout">
    <p:spTree>
      <p:nvGrpSpPr>
        <p:cNvPr id="1" name=""/>
        <p:cNvGrpSpPr/>
        <p:nvPr/>
      </p:nvGrpSpPr>
      <p:grpSpPr>
        <a:xfrm>
          <a:off x="0" y="0"/>
          <a:ext cx="0" cy="0"/>
          <a:chOff x="0" y="0"/>
          <a:chExt cx="0" cy="0"/>
        </a:xfrm>
      </p:grpSpPr>
      <p:sp>
        <p:nvSpPr>
          <p:cNvPr id="363" name="Picture Placeholder 9"/>
          <p:cNvSpPr>
            <a:spLocks noGrp="1"/>
          </p:cNvSpPr>
          <p:nvPr>
            <p:ph type="pic" sz="half" idx="13"/>
          </p:nvPr>
        </p:nvSpPr>
        <p:spPr>
          <a:xfrm>
            <a:off x="508000" y="522513"/>
            <a:ext cx="6516914" cy="2743201"/>
          </a:xfrm>
          <a:prstGeom prst="rect">
            <a:avLst/>
          </a:prstGeom>
        </p:spPr>
        <p:txBody>
          <a:bodyPr lIns="91439" rIns="91439">
            <a:noAutofit/>
          </a:bodyPr>
          <a:lstStyle/>
          <a:p>
            <a:endParaRPr/>
          </a:p>
        </p:txBody>
      </p:sp>
      <p:sp>
        <p:nvSpPr>
          <p:cNvPr id="364" name="Picture Placeholder 12"/>
          <p:cNvSpPr>
            <a:spLocks noGrp="1"/>
          </p:cNvSpPr>
          <p:nvPr>
            <p:ph type="pic" sz="quarter" idx="14"/>
          </p:nvPr>
        </p:nvSpPr>
        <p:spPr>
          <a:xfrm>
            <a:off x="7576456" y="522513"/>
            <a:ext cx="2569029" cy="2743201"/>
          </a:xfrm>
          <a:prstGeom prst="rect">
            <a:avLst/>
          </a:prstGeom>
        </p:spPr>
        <p:txBody>
          <a:bodyPr lIns="91439" rIns="91439">
            <a:noAutofit/>
          </a:bodyPr>
          <a:lstStyle/>
          <a:p>
            <a:endParaRPr/>
          </a:p>
        </p:txBody>
      </p:sp>
      <p:sp>
        <p:nvSpPr>
          <p:cNvPr id="36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7"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6"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8"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66"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3" name="Slide Number"/>
          <p:cNvSpPr txBox="1">
            <a:spLocks noGrp="1"/>
          </p:cNvSpPr>
          <p:nvPr>
            <p:ph type="sldNum" sz="quarter" idx="2"/>
          </p:nvPr>
        </p:nvSpPr>
        <p:spPr>
          <a:xfrm>
            <a:off x="11095176" y="6414760"/>
            <a:ext cx="258624" cy="248305"/>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8_Custom Layout">
    <p:spTree>
      <p:nvGrpSpPr>
        <p:cNvPr id="1" name=""/>
        <p:cNvGrpSpPr/>
        <p:nvPr/>
      </p:nvGrpSpPr>
      <p:grpSpPr>
        <a:xfrm>
          <a:off x="0" y="0"/>
          <a:ext cx="0" cy="0"/>
          <a:chOff x="0" y="0"/>
          <a:chExt cx="0" cy="0"/>
        </a:xfrm>
      </p:grpSpPr>
      <p:sp>
        <p:nvSpPr>
          <p:cNvPr id="80" name="Picture Placeholder 8"/>
          <p:cNvSpPr>
            <a:spLocks noGrp="1"/>
          </p:cNvSpPr>
          <p:nvPr>
            <p:ph type="pic" sz="half" idx="13"/>
          </p:nvPr>
        </p:nvSpPr>
        <p:spPr>
          <a:xfrm>
            <a:off x="367394" y="2"/>
            <a:ext cx="4426857" cy="6633027"/>
          </a:xfrm>
          <a:prstGeom prst="rect">
            <a:avLst/>
          </a:prstGeom>
        </p:spPr>
        <p:txBody>
          <a:bodyPr lIns="91439" rIns="91439">
            <a:noAutofit/>
          </a:bodyPr>
          <a:lstStyle/>
          <a:p>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6_Custom Layout">
    <p:spTree>
      <p:nvGrpSpPr>
        <p:cNvPr id="1" name=""/>
        <p:cNvGrpSpPr/>
        <p:nvPr/>
      </p:nvGrpSpPr>
      <p:grpSpPr>
        <a:xfrm>
          <a:off x="0" y="0"/>
          <a:ext cx="0" cy="0"/>
          <a:chOff x="0" y="0"/>
          <a:chExt cx="0" cy="0"/>
        </a:xfrm>
      </p:grpSpPr>
      <p:sp>
        <p:nvSpPr>
          <p:cNvPr id="100" name="Picture Placeholder 11"/>
          <p:cNvSpPr>
            <a:spLocks noGrp="1"/>
          </p:cNvSpPr>
          <p:nvPr>
            <p:ph type="pic" sz="quarter" idx="13"/>
          </p:nvPr>
        </p:nvSpPr>
        <p:spPr>
          <a:xfrm>
            <a:off x="1611085" y="899885"/>
            <a:ext cx="2206172" cy="2510972"/>
          </a:xfrm>
          <a:prstGeom prst="rect">
            <a:avLst/>
          </a:prstGeom>
        </p:spPr>
        <p:txBody>
          <a:bodyPr lIns="91439" rIns="91439">
            <a:noAutofit/>
          </a:bodyPr>
          <a:lstStyle/>
          <a:p>
            <a:endParaRPr/>
          </a:p>
        </p:txBody>
      </p:sp>
      <p:sp>
        <p:nvSpPr>
          <p:cNvPr id="101" name="Picture Placeholder 15"/>
          <p:cNvSpPr>
            <a:spLocks noGrp="1"/>
          </p:cNvSpPr>
          <p:nvPr>
            <p:ph type="pic" sz="quarter" idx="14"/>
          </p:nvPr>
        </p:nvSpPr>
        <p:spPr>
          <a:xfrm>
            <a:off x="3817256" y="899885"/>
            <a:ext cx="2206172" cy="2510972"/>
          </a:xfrm>
          <a:prstGeom prst="rect">
            <a:avLst/>
          </a:prstGeom>
        </p:spPr>
        <p:txBody>
          <a:bodyPr lIns="91439" rIns="91439">
            <a:noAutofit/>
          </a:bodyPr>
          <a:lstStyle/>
          <a:p>
            <a:endParaRPr/>
          </a:p>
        </p:txBody>
      </p:sp>
      <p:sp>
        <p:nvSpPr>
          <p:cNvPr id="102" name="Picture Placeholder 16"/>
          <p:cNvSpPr>
            <a:spLocks noGrp="1"/>
          </p:cNvSpPr>
          <p:nvPr>
            <p:ph type="pic" sz="quarter" idx="15"/>
          </p:nvPr>
        </p:nvSpPr>
        <p:spPr>
          <a:xfrm>
            <a:off x="6023426" y="899885"/>
            <a:ext cx="2206172" cy="2510972"/>
          </a:xfrm>
          <a:prstGeom prst="rect">
            <a:avLst/>
          </a:prstGeom>
        </p:spPr>
        <p:txBody>
          <a:bodyPr lIns="91439" rIns="91439">
            <a:noAutofit/>
          </a:bodyPr>
          <a:lstStyle/>
          <a:p>
            <a:endParaRPr/>
          </a:p>
        </p:txBody>
      </p:sp>
      <p:sp>
        <p:nvSpPr>
          <p:cNvPr id="103" name="Picture Placeholder 18"/>
          <p:cNvSpPr>
            <a:spLocks noGrp="1"/>
          </p:cNvSpPr>
          <p:nvPr>
            <p:ph type="pic" sz="quarter" idx="16"/>
          </p:nvPr>
        </p:nvSpPr>
        <p:spPr>
          <a:xfrm>
            <a:off x="8229596" y="899885"/>
            <a:ext cx="2206172" cy="2510972"/>
          </a:xfrm>
          <a:prstGeom prst="rect">
            <a:avLst/>
          </a:prstGeom>
        </p:spPr>
        <p:txBody>
          <a:bodyPr lIns="91439" rIns="91439">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 id="2147483661" r:id="rId11"/>
    <p:sldLayoutId id="2147483662" r:id="rId12"/>
    <p:sldLayoutId id="2147483663" r:id="rId13"/>
    <p:sldLayoutId id="2147483665" r:id="rId14"/>
    <p:sldLayoutId id="2147483667" r:id="rId15"/>
    <p:sldLayoutId id="2147483668" r:id="rId16"/>
    <p:sldLayoutId id="2147483669" r:id="rId17"/>
    <p:sldLayoutId id="2147483670" r:id="rId18"/>
    <p:sldLayoutId id="2147483671" r:id="rId19"/>
    <p:sldLayoutId id="2147483672" r:id="rId20"/>
    <p:sldLayoutId id="2147483673" r:id="rId21"/>
    <p:sldLayoutId id="2147483675" r:id="rId22"/>
    <p:sldLayoutId id="2147483676" r:id="rId23"/>
    <p:sldLayoutId id="2147483677" r:id="rId24"/>
    <p:sldLayoutId id="2147483678" r:id="rId25"/>
    <p:sldLayoutId id="2147483679" r:id="rId26"/>
    <p:sldLayoutId id="2147483680" r:id="rId27"/>
    <p:sldLayoutId id="2147483683" r:id="rId28"/>
    <p:sldLayoutId id="2147483684" r:id="rId29"/>
    <p:sldLayoutId id="2147483685" r:id="rId30"/>
    <p:sldLayoutId id="2147483686" r:id="rId31"/>
    <p:sldLayoutId id="2147483687" r:id="rId32"/>
    <p:sldLayoutId id="2147483688" r:id="rId33"/>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hyperlink" Target="https://www.hier.nu/lokale-energie-monitor-2024/energiebespar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18.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image" Target="../media/image23.jpeg"/><Relationship Id="rId4" Type="http://schemas.openxmlformats.org/officeDocument/2006/relationships/hyperlink" Target="https://www.hier.nu/lokale-energie-monitor-2024/warmt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image" Target="../media/image24.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image" Target="../media/image2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hyperlink" Target="https://www.ketelhuiswg.nl/" TargetMode="External"/><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30.sv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hyperlink" Target="https://www.hier.nu/lokale-energie-monitor-2024/zon" TargetMode="External"/><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30.sv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30.sv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30.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30.sv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30.sv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image" Target="../media/image35.jpeg"/><Relationship Id="rId5" Type="http://schemas.openxmlformats.org/officeDocument/2006/relationships/image" Target="../media/image5.png"/><Relationship Id="rId4" Type="http://schemas.openxmlformats.org/officeDocument/2006/relationships/image" Target="../media/image30.sv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30.sv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30.sv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39.sv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hyperlink" Target="https://www.hier.nu/lokale-energie-monitor-2024/win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39.sv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5.png"/><Relationship Id="rId4" Type="http://schemas.openxmlformats.org/officeDocument/2006/relationships/image" Target="../media/image39.sv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39.svg"/></Relationships>
</file>

<file path=ppt/slides/_rels/slide42.xml.rels><?xml version="1.0" encoding="UTF-8" standalone="yes"?>
<Relationships xmlns="http://schemas.openxmlformats.org/package/2006/relationships"><Relationship Id="rId3" Type="http://schemas.openxmlformats.org/officeDocument/2006/relationships/hyperlink" Target="https://www.energieoprijksgrond.nl/home/default.aspx" TargetMode="External"/><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39.sv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image" Target="../media/image39.svg"/></Relationships>
</file>

<file path=ppt/slides/_rels/slide44.xml.rels><?xml version="1.0" encoding="UTF-8" standalone="yes"?>
<Relationships xmlns="http://schemas.openxmlformats.org/package/2006/relationships"><Relationship Id="rId3" Type="http://schemas.openxmlformats.org/officeDocument/2006/relationships/hyperlink" Target="https://wind4u.info/" TargetMode="External"/><Relationship Id="rId2" Type="http://schemas.openxmlformats.org/officeDocument/2006/relationships/notesSlide" Target="../notesSlides/notesSlide42.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39.sv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48.svg"/></Relationships>
</file>

<file path=ppt/slides/_rels/slide47.xml.rels><?xml version="1.0" encoding="UTF-8" standalone="yes"?>
<Relationships xmlns="http://schemas.openxmlformats.org/package/2006/relationships"><Relationship Id="rId3" Type="http://schemas.openxmlformats.org/officeDocument/2006/relationships/hyperlink" Target="https://www.hier.nu/lokale-energie-monitor-2024/financieel" TargetMode="External"/><Relationship Id="rId7"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8.sv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2.xml"/><Relationship Id="rId6" Type="http://schemas.openxmlformats.org/officeDocument/2006/relationships/image" Target="../media/image50.png"/><Relationship Id="rId5" Type="http://schemas.openxmlformats.org/officeDocument/2006/relationships/image" Target="../media/image48.sv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48.sv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48.sv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48.sv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22.xml"/><Relationship Id="rId6" Type="http://schemas.openxmlformats.org/officeDocument/2006/relationships/image" Target="../media/image53.png"/><Relationship Id="rId5" Type="http://schemas.openxmlformats.org/officeDocument/2006/relationships/image" Target="../media/image5.png"/><Relationship Id="rId4" Type="http://schemas.openxmlformats.org/officeDocument/2006/relationships/image" Target="../media/image48.sv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48.svg"/></Relationships>
</file>

<file path=ppt/slides/_rels/slide54.xml.rels><?xml version="1.0" encoding="UTF-8" standalone="yes"?>
<Relationships xmlns="http://schemas.openxmlformats.org/package/2006/relationships"><Relationship Id="rId3" Type="http://schemas.openxmlformats.org/officeDocument/2006/relationships/hyperlink" Target="https://www.zonnewal-oostwold.com/" TargetMode="External"/><Relationship Id="rId7"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8.sv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www.hier.nu/lokale-energie-monitor-2024/ontwikkelingen" TargetMode="External"/><Relationship Id="rId2" Type="http://schemas.openxmlformats.org/officeDocument/2006/relationships/notesSlide" Target="../notesSlides/notesSlide52.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57.sv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hyperlink" Target="https://www.hier.nu/lokale-energie-monitor-2024/ontwikkelingen" TargetMode="External"/><Relationship Id="rId2" Type="http://schemas.openxmlformats.org/officeDocument/2006/relationships/notesSlide" Target="../notesSlides/notesSlide53.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57.svg"/><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hyperlink" Target="https://www.local4local.nu/" TargetMode="External"/><Relationship Id="rId7"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57.svg"/><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hier.nu/lokale-energie-monitor-2024" TargetMode="External"/><Relationship Id="rId7" Type="http://schemas.openxmlformats.org/officeDocument/2006/relationships/image" Target="../media/image9.sv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hyperlink" Target="https://www.hier.nu/lokale-energie-monitor-2024/burgercollectieven"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61.svg"/></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2.xml"/><Relationship Id="rId6" Type="http://schemas.openxmlformats.org/officeDocument/2006/relationships/hyperlink" Target="https://www.hier.nu/bewonersinitiatieven-in-beeld" TargetMode="External"/><Relationship Id="rId5" Type="http://schemas.openxmlformats.org/officeDocument/2006/relationships/image" Target="../media/image5.png"/><Relationship Id="rId4" Type="http://schemas.openxmlformats.org/officeDocument/2006/relationships/image" Target="../media/image64.sv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2.xml"/><Relationship Id="rId6" Type="http://schemas.openxmlformats.org/officeDocument/2006/relationships/hyperlink" Target="https://www.hier.nu/bewonersinitiatieven-in-beeld" TargetMode="External"/><Relationship Id="rId5" Type="http://schemas.openxmlformats.org/officeDocument/2006/relationships/image" Target="../media/image5.png"/><Relationship Id="rId4" Type="http://schemas.openxmlformats.org/officeDocument/2006/relationships/image" Target="../media/image64.svg"/></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22.xml"/><Relationship Id="rId6" Type="http://schemas.openxmlformats.org/officeDocument/2006/relationships/image" Target="../media/image65.png"/><Relationship Id="rId5" Type="http://schemas.openxmlformats.org/officeDocument/2006/relationships/image" Target="../media/image5.png"/><Relationship Id="rId4" Type="http://schemas.openxmlformats.org/officeDocument/2006/relationships/image" Target="../media/image64.svg"/></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22.xml"/><Relationship Id="rId6" Type="http://schemas.openxmlformats.org/officeDocument/2006/relationships/image" Target="../media/image66.png"/><Relationship Id="rId5" Type="http://schemas.openxmlformats.org/officeDocument/2006/relationships/image" Target="../media/image5.png"/><Relationship Id="rId4" Type="http://schemas.openxmlformats.org/officeDocument/2006/relationships/image" Target="../media/image64.sv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22.xml"/><Relationship Id="rId6" Type="http://schemas.openxmlformats.org/officeDocument/2006/relationships/image" Target="../media/image67.png"/><Relationship Id="rId5" Type="http://schemas.openxmlformats.org/officeDocument/2006/relationships/image" Target="../media/image5.png"/><Relationship Id="rId4" Type="http://schemas.openxmlformats.org/officeDocument/2006/relationships/image" Target="../media/image64.svg"/></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64.svg"/></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64.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5.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pic>
        <p:nvPicPr>
          <p:cNvPr id="11" name="Afbeelding 10">
            <a:extLst>
              <a:ext uri="{FF2B5EF4-FFF2-40B4-BE49-F238E27FC236}">
                <a16:creationId xmlns:a16="http://schemas.microsoft.com/office/drawing/2014/main" id="{546F3746-2CC8-49EA-8A30-B4E92A2AC93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6453" y="188091"/>
            <a:ext cx="1060495" cy="1060495"/>
          </a:xfrm>
          <a:prstGeom prst="rect">
            <a:avLst/>
          </a:prstGeom>
        </p:spPr>
      </p:pic>
      <p:sp>
        <p:nvSpPr>
          <p:cNvPr id="14" name="Subtitle 2">
            <a:extLst>
              <a:ext uri="{FF2B5EF4-FFF2-40B4-BE49-F238E27FC236}">
                <a16:creationId xmlns:a16="http://schemas.microsoft.com/office/drawing/2014/main" id="{0FF9EE69-50C3-444F-ABA5-5F9A5D31A4CF}"/>
              </a:ext>
            </a:extLst>
          </p:cNvPr>
          <p:cNvSpPr txBox="1"/>
          <p:nvPr/>
        </p:nvSpPr>
        <p:spPr>
          <a:xfrm>
            <a:off x="934508" y="1572440"/>
            <a:ext cx="8279161" cy="114390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a:solidFill>
                  <a:schemeClr val="bg1">
                    <a:lumMod val="50000"/>
                  </a:schemeClr>
                </a:solidFill>
                <a:latin typeface="Arial" panose="020B0604020202020204" pitchFamily="34" charset="0"/>
                <a:cs typeface="Arial" panose="020B0604020202020204" pitchFamily="34" charset="0"/>
              </a:rPr>
              <a:t>Instructie</a:t>
            </a:r>
          </a:p>
          <a:p>
            <a:r>
              <a:rPr lang="nl-NL" sz="2400" b="1">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rPr>
              <a:t>Voor gebruik van deze </a:t>
            </a:r>
            <a:r>
              <a:rPr lang="nl-NL" sz="2400" b="1" err="1">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rPr>
              <a:t>Powerpoint</a:t>
            </a:r>
            <a:endParaRPr sz="2400" b="1">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8" name="Rectangle 6">
            <a:extLst>
              <a:ext uri="{FF2B5EF4-FFF2-40B4-BE49-F238E27FC236}">
                <a16:creationId xmlns:a16="http://schemas.microsoft.com/office/drawing/2014/main" id="{8729A7A1-3A5D-43A0-830C-CE59918B9F64}"/>
              </a:ext>
            </a:extLst>
          </p:cNvPr>
          <p:cNvSpPr txBox="1"/>
          <p:nvPr/>
        </p:nvSpPr>
        <p:spPr>
          <a:xfrm>
            <a:off x="806453" y="3040197"/>
            <a:ext cx="9041635" cy="171008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285750" indent="-285750">
              <a:buFont typeface="Arial" panose="020B0604020202020204" pitchFamily="34" charset="0"/>
              <a:buChar char="•"/>
            </a:pPr>
            <a:r>
              <a:rPr lang="nl-NL" sz="1800" b="1" kern="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Knip en plak </a:t>
            </a:r>
            <a:r>
              <a:rPr lang="nl-NL" sz="1800" kern="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zoveel je wil!</a:t>
            </a:r>
          </a:p>
          <a:p>
            <a:pPr marL="285750" indent="-285750">
              <a:buFont typeface="Arial" panose="020B0604020202020204" pitchFamily="34" charset="0"/>
              <a:buChar char="•"/>
            </a:pPr>
            <a:r>
              <a:rPr lang="nl-NL" sz="1800" b="1" kern="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Kies zelf welke slides </a:t>
            </a:r>
            <a:r>
              <a:rPr lang="nl-NL" sz="1800" kern="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voor jouw verhaal relevant zijn.</a:t>
            </a:r>
          </a:p>
          <a:p>
            <a:pPr marL="285750" indent="-285750">
              <a:buFont typeface="Arial" panose="020B0604020202020204" pitchFamily="34" charset="0"/>
              <a:buChar char="•"/>
            </a:pPr>
            <a:r>
              <a:rPr lang="nl-NL" sz="1800" kern="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Je kunt slides </a:t>
            </a:r>
            <a:r>
              <a:rPr lang="nl-NL" sz="1800" b="1" kern="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verwijderen, toevoegen of kopiëren </a:t>
            </a:r>
            <a:r>
              <a:rPr lang="nl-NL" sz="1800" kern="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naar je eigen presentatie. </a:t>
            </a:r>
          </a:p>
          <a:p>
            <a:pPr marL="285750" indent="-285750">
              <a:buFont typeface="Arial" panose="020B0604020202020204" pitchFamily="34" charset="0"/>
              <a:buChar char="•"/>
            </a:pPr>
            <a:r>
              <a:rPr lang="nl-NL" sz="1800" kern="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De slides zijn per hoofdstuk </a:t>
            </a:r>
            <a:r>
              <a:rPr lang="nl-NL" sz="1800" b="1" kern="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gebundeld in secties</a:t>
            </a:r>
            <a:r>
              <a:rPr lang="nl-NL" sz="1800" kern="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Je kunt ze in- en uitklappen.  </a:t>
            </a:r>
          </a:p>
        </p:txBody>
      </p:sp>
      <p:pic>
        <p:nvPicPr>
          <p:cNvPr id="3" name="Graphic 2" descr="Duim omhoog silhouet">
            <a:extLst>
              <a:ext uri="{FF2B5EF4-FFF2-40B4-BE49-F238E27FC236}">
                <a16:creationId xmlns:a16="http://schemas.microsoft.com/office/drawing/2014/main" id="{ED8BB8FD-97D5-610A-EDA3-BD71F79A45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22891" y="1240017"/>
            <a:ext cx="2354323" cy="2354323"/>
          </a:xfrm>
          <a:prstGeom prst="rect">
            <a:avLst/>
          </a:prstGeom>
        </p:spPr>
      </p:pic>
      <p:sp>
        <p:nvSpPr>
          <p:cNvPr id="2" name="Tekstvak 1">
            <a:extLst>
              <a:ext uri="{FF2B5EF4-FFF2-40B4-BE49-F238E27FC236}">
                <a16:creationId xmlns:a16="http://schemas.microsoft.com/office/drawing/2014/main" id="{B8FC0A9C-CB62-DAB1-754A-36B15D3D71AA}"/>
              </a:ext>
            </a:extLst>
          </p:cNvPr>
          <p:cNvSpPr txBox="1"/>
          <p:nvPr/>
        </p:nvSpPr>
        <p:spPr>
          <a:xfrm>
            <a:off x="727587" y="5394521"/>
            <a:ext cx="10943303"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600" b="0" i="1" u="none" strike="noStrike" cap="none" spc="0" normalizeH="0" baseline="0" dirty="0">
                <a:ln>
                  <a:noFill/>
                </a:ln>
                <a:solidFill>
                  <a:srgbClr val="A3A0A4"/>
                </a:solidFill>
                <a:effectLst/>
                <a:uFillTx/>
                <a:latin typeface="Open Sans" panose="020B0606030504020204" pitchFamily="34" charset="0"/>
                <a:ea typeface="Open Sans" panose="020B0606030504020204" pitchFamily="34" charset="0"/>
                <a:cs typeface="Open Sans" panose="020B0606030504020204" pitchFamily="34" charset="0"/>
                <a:sym typeface="Calibri"/>
              </a:rPr>
              <a:t>De Lokale Energie Monitor 2024 is een uitgave van klimaatstichting HIER</a:t>
            </a:r>
          </a:p>
          <a:p>
            <a:pPr marL="0" marR="0" indent="0" algn="l" defTabSz="914400" rtl="0" fontAlgn="auto" latinLnBrk="0" hangingPunct="0">
              <a:lnSpc>
                <a:spcPct val="100000"/>
              </a:lnSpc>
              <a:spcBef>
                <a:spcPts val="0"/>
              </a:spcBef>
              <a:spcAft>
                <a:spcPts val="0"/>
              </a:spcAft>
              <a:buClrTx/>
              <a:buSzTx/>
              <a:buFontTx/>
              <a:buNone/>
              <a:tabLst/>
            </a:pPr>
            <a:r>
              <a:rPr lang="nl-NL" sz="1600" b="1" i="1" dirty="0">
                <a:solidFill>
                  <a:srgbClr val="A3A0A4"/>
                </a:solidFill>
                <a:latin typeface="Open Sans" panose="020B0606030504020204" pitchFamily="34" charset="0"/>
                <a:ea typeface="Open Sans" panose="020B0606030504020204" pitchFamily="34" charset="0"/>
                <a:cs typeface="Open Sans" panose="020B0606030504020204" pitchFamily="34" charset="0"/>
              </a:rPr>
              <a:t>Onderzoekers: </a:t>
            </a:r>
            <a:r>
              <a:rPr lang="nl-NL" sz="1600" i="1" dirty="0">
                <a:solidFill>
                  <a:srgbClr val="A3A0A4"/>
                </a:solidFill>
                <a:latin typeface="Open Sans" panose="020B0606030504020204" pitchFamily="34" charset="0"/>
                <a:ea typeface="Open Sans" panose="020B0606030504020204" pitchFamily="34" charset="0"/>
                <a:cs typeface="Open Sans" panose="020B0606030504020204" pitchFamily="34" charset="0"/>
              </a:rPr>
              <a:t>Anne Marieke Schwencke van AS I-SEARCH &amp; Jesse de Graaff van Bureau 7TIEN.</a:t>
            </a:r>
            <a:r>
              <a:rPr kumimoji="0" lang="nl-NL" sz="1600" b="0" i="1" u="none" strike="noStrike" cap="none" spc="0" normalizeH="0" baseline="0" dirty="0">
                <a:ln>
                  <a:noFill/>
                </a:ln>
                <a:solidFill>
                  <a:srgbClr val="A3A0A4"/>
                </a:solidFill>
                <a:effectLst/>
                <a:uFillTx/>
                <a:latin typeface="Open Sans" panose="020B0606030504020204" pitchFamily="34" charset="0"/>
                <a:ea typeface="Open Sans" panose="020B0606030504020204" pitchFamily="34" charset="0"/>
                <a:cs typeface="Open Sans" panose="020B0606030504020204" pitchFamily="34" charset="0"/>
                <a:sym typeface="Calibri"/>
              </a:rPr>
              <a:t> </a:t>
            </a:r>
          </a:p>
        </p:txBody>
      </p:sp>
    </p:spTree>
    <p:extLst>
      <p:ext uri="{BB962C8B-B14F-4D97-AF65-F5344CB8AC3E}">
        <p14:creationId xmlns:p14="http://schemas.microsoft.com/office/powerpoint/2010/main" val="400410151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EDCE604-F70A-527A-10F9-F432497BC07C}"/>
            </a:ext>
          </a:extLst>
        </p:cNvPr>
        <p:cNvGrpSpPr/>
        <p:nvPr/>
      </p:nvGrpSpPr>
      <p:grpSpPr>
        <a:xfrm>
          <a:off x="0" y="0"/>
          <a:ext cx="0" cy="0"/>
          <a:chOff x="0" y="0"/>
          <a:chExt cx="0" cy="0"/>
        </a:xfrm>
      </p:grpSpPr>
      <p:sp>
        <p:nvSpPr>
          <p:cNvPr id="406" name="Rectangle 4">
            <a:extLst>
              <a:ext uri="{FF2B5EF4-FFF2-40B4-BE49-F238E27FC236}">
                <a16:creationId xmlns:a16="http://schemas.microsoft.com/office/drawing/2014/main" id="{0C8231B1-5158-C02F-11E5-27C396A9C89C}"/>
              </a:ext>
            </a:extLst>
          </p:cNvPr>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14" name="Subtitle 2">
            <a:extLst>
              <a:ext uri="{FF2B5EF4-FFF2-40B4-BE49-F238E27FC236}">
                <a16:creationId xmlns:a16="http://schemas.microsoft.com/office/drawing/2014/main" id="{A717D351-EA8D-E614-78C5-5E89BC7D48BD}"/>
              </a:ext>
            </a:extLst>
          </p:cNvPr>
          <p:cNvSpPr txBox="1"/>
          <p:nvPr/>
        </p:nvSpPr>
        <p:spPr>
          <a:xfrm>
            <a:off x="934508" y="1539518"/>
            <a:ext cx="11130113" cy="6463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endParaRPr lang="nl-NL" sz="3600" b="1">
              <a:solidFill>
                <a:schemeClr val="tx1">
                  <a:lumMod val="95000"/>
                  <a:lumOff val="5000"/>
                </a:schemeClr>
              </a:solidFill>
              <a:latin typeface="Montserrat" panose="00000500000000000000" pitchFamily="2" charset="0"/>
            </a:endParaRPr>
          </a:p>
        </p:txBody>
      </p:sp>
      <p:sp>
        <p:nvSpPr>
          <p:cNvPr id="8" name="Rectangle 6">
            <a:extLst>
              <a:ext uri="{FF2B5EF4-FFF2-40B4-BE49-F238E27FC236}">
                <a16:creationId xmlns:a16="http://schemas.microsoft.com/office/drawing/2014/main" id="{F6DCCD15-1FD8-A064-2E13-0B67D8BF8F5B}"/>
              </a:ext>
            </a:extLst>
          </p:cNvPr>
          <p:cNvSpPr txBox="1"/>
          <p:nvPr/>
        </p:nvSpPr>
        <p:spPr>
          <a:xfrm>
            <a:off x="934508" y="2730781"/>
            <a:ext cx="10556908" cy="46358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800" i="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Groep mannen met effen opvulling">
            <a:extLst>
              <a:ext uri="{FF2B5EF4-FFF2-40B4-BE49-F238E27FC236}">
                <a16:creationId xmlns:a16="http://schemas.microsoft.com/office/drawing/2014/main" id="{655D307D-0F4E-EEEB-EBC5-160BA57E43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3305" y="256541"/>
            <a:ext cx="769442" cy="769442"/>
          </a:xfrm>
          <a:prstGeom prst="rect">
            <a:avLst/>
          </a:prstGeom>
        </p:spPr>
      </p:pic>
      <p:pic>
        <p:nvPicPr>
          <p:cNvPr id="3" name="Afbeelding 2">
            <a:extLst>
              <a:ext uri="{FF2B5EF4-FFF2-40B4-BE49-F238E27FC236}">
                <a16:creationId xmlns:a16="http://schemas.microsoft.com/office/drawing/2014/main" id="{9A34695D-6C8A-C8DC-DE90-0D20F954A694}"/>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6" name="Afbeelding 5">
            <a:extLst>
              <a:ext uri="{FF2B5EF4-FFF2-40B4-BE49-F238E27FC236}">
                <a16:creationId xmlns:a16="http://schemas.microsoft.com/office/drawing/2014/main" id="{41CE84BF-EC0D-5456-0525-A9C6817AB3CB}"/>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2850845" y="1025983"/>
            <a:ext cx="6735445" cy="5158507"/>
          </a:xfrm>
          <a:prstGeom prst="rect">
            <a:avLst/>
          </a:prstGeom>
        </p:spPr>
      </p:pic>
    </p:spTree>
    <p:extLst>
      <p:ext uri="{BB962C8B-B14F-4D97-AF65-F5344CB8AC3E}">
        <p14:creationId xmlns:p14="http://schemas.microsoft.com/office/powerpoint/2010/main" val="209995382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FC7C1-3862-48A2-B2E4-A8BFFB4478AF}"/>
              </a:ext>
            </a:extLst>
          </p:cNvPr>
          <p:cNvSpPr>
            <a:spLocks noGrp="1"/>
          </p:cNvSpPr>
          <p:nvPr>
            <p:ph type="ctrTitle"/>
          </p:nvPr>
        </p:nvSpPr>
        <p:spPr>
          <a:xfrm>
            <a:off x="1524000" y="1122363"/>
            <a:ext cx="9144000" cy="2387600"/>
          </a:xfrm>
        </p:spPr>
        <p:txBody>
          <a:bodyPr/>
          <a:lstStyle/>
          <a:p>
            <a:endParaRPr lang="nl-NL"/>
          </a:p>
        </p:txBody>
      </p:sp>
      <p:sp>
        <p:nvSpPr>
          <p:cNvPr id="3" name="Ondertitel 2">
            <a:extLst>
              <a:ext uri="{FF2B5EF4-FFF2-40B4-BE49-F238E27FC236}">
                <a16:creationId xmlns:a16="http://schemas.microsoft.com/office/drawing/2014/main" id="{0CAA358B-9715-4811-A7AF-E5738D472815}"/>
              </a:ext>
            </a:extLst>
          </p:cNvPr>
          <p:cNvSpPr>
            <a:spLocks noGrp="1"/>
          </p:cNvSpPr>
          <p:nvPr>
            <p:ph type="subTitle" idx="1"/>
          </p:nvPr>
        </p:nvSpPr>
        <p:spPr>
          <a:xfrm>
            <a:off x="1524000" y="3602038"/>
            <a:ext cx="9144000" cy="1655762"/>
          </a:xfrm>
        </p:spPr>
        <p:txBody>
          <a:bodyPr/>
          <a:lstStyle/>
          <a:p>
            <a:endParaRPr lang="nl-NL"/>
          </a:p>
        </p:txBody>
      </p:sp>
      <p:pic>
        <p:nvPicPr>
          <p:cNvPr id="5" name="Afbeelding 4">
            <a:extLst>
              <a:ext uri="{FF2B5EF4-FFF2-40B4-BE49-F238E27FC236}">
                <a16:creationId xmlns:a16="http://schemas.microsoft.com/office/drawing/2014/main" id="{CF775947-0620-4588-B2B7-4495C1A40FBC}"/>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ekstvak 8">
            <a:extLst>
              <a:ext uri="{FF2B5EF4-FFF2-40B4-BE49-F238E27FC236}">
                <a16:creationId xmlns:a16="http://schemas.microsoft.com/office/drawing/2014/main" id="{69F64FD4-1C50-715A-8CA0-A936714CDEF3}"/>
              </a:ext>
            </a:extLst>
          </p:cNvPr>
          <p:cNvSpPr txBox="1"/>
          <p:nvPr/>
        </p:nvSpPr>
        <p:spPr>
          <a:xfrm>
            <a:off x="1612900" y="3862885"/>
            <a:ext cx="9535885" cy="769441"/>
          </a:xfrm>
          <a:prstGeom prst="rect">
            <a:avLst/>
          </a:prstGeom>
          <a:noFill/>
          <a:ln w="12700" cap="flat">
            <a:noFill/>
            <a:miter lim="400000"/>
          </a:ln>
          <a:effectLst>
            <a:outerShdw blurRad="50800" dist="50800" dir="5400000" algn="ctr" rotWithShape="0">
              <a:schemeClr val="tx1">
                <a:alpha val="82000"/>
              </a:schemeClr>
            </a:outerShdw>
          </a:effectLst>
          <a:sp3d/>
        </p:spPr>
        <p:style>
          <a:lnRef idx="0">
            <a:scrgbClr r="0" g="0" b="0"/>
          </a:lnRef>
          <a:fillRef idx="0">
            <a:scrgbClr r="0" g="0" b="0"/>
          </a:fillRef>
          <a:effectRef idx="0">
            <a:scrgbClr r="0" g="0" b="0"/>
          </a:effectRef>
          <a:fontRef idx="none"/>
        </p:style>
        <p:txBody>
          <a:bodyPr wrap="square">
            <a:spAutoFit/>
          </a:bodyPr>
          <a:lstStyle/>
          <a:p>
            <a:pPr>
              <a:spcBef>
                <a:spcPts val="1000"/>
              </a:spcBef>
            </a:pPr>
            <a:r>
              <a:rPr lang="nl-NL" sz="4400" b="1" dirty="0">
                <a:solidFill>
                  <a:schemeClr val="bg1"/>
                </a:solidFill>
                <a:latin typeface="Arial" panose="020B0604020202020204" pitchFamily="34" charset="0"/>
                <a:cs typeface="Arial" panose="020B0604020202020204" pitchFamily="34" charset="0"/>
                <a:sym typeface="Source Sans Pro Black"/>
              </a:rPr>
              <a:t>2. Collectieve energiebesparing</a:t>
            </a:r>
          </a:p>
        </p:txBody>
      </p:sp>
      <p:pic>
        <p:nvPicPr>
          <p:cNvPr id="4" name="Afbeelding 3">
            <a:extLst>
              <a:ext uri="{FF2B5EF4-FFF2-40B4-BE49-F238E27FC236}">
                <a16:creationId xmlns:a16="http://schemas.microsoft.com/office/drawing/2014/main" id="{6F448BF0-CA48-5D7A-75D2-9AAD0F098C09}"/>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379733" y="344845"/>
            <a:ext cx="1060495" cy="1060495"/>
          </a:xfrm>
          <a:prstGeom prst="rect">
            <a:avLst/>
          </a:prstGeom>
        </p:spPr>
      </p:pic>
    </p:spTree>
    <p:extLst>
      <p:ext uri="{BB962C8B-B14F-4D97-AF65-F5344CB8AC3E}">
        <p14:creationId xmlns:p14="http://schemas.microsoft.com/office/powerpoint/2010/main" val="406921067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68258" y="2341170"/>
            <a:ext cx="5489000" cy="6108211"/>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a:lnSpc>
                <a:spcPct val="150000"/>
              </a:lnSpc>
              <a:spcAft>
                <a:spcPts val="800"/>
              </a:spcAft>
            </a:pPr>
            <a:r>
              <a:rPr lang="nl-NL" sz="1800" b="1" kern="100" dirty="0">
                <a:solidFill>
                  <a:schemeClr val="tx1"/>
                </a:solidFill>
                <a:effectLst/>
                <a:latin typeface="Open Sans"/>
                <a:ea typeface="Open Sans"/>
                <a:cs typeface="Open Sans"/>
              </a:rPr>
              <a:t>297 burgerenergiecollectieven (42,3%) </a:t>
            </a:r>
            <a:r>
              <a:rPr lang="nl-NL" sz="1800" kern="100" dirty="0">
                <a:solidFill>
                  <a:schemeClr val="tx1"/>
                </a:solidFill>
                <a:effectLst/>
                <a:latin typeface="Open Sans"/>
                <a:ea typeface="Open Sans"/>
                <a:cs typeface="Open Sans"/>
              </a:rPr>
              <a:t>houden zich bezig met energiebesparing:</a:t>
            </a:r>
          </a:p>
          <a:p>
            <a:pPr marL="342900" lvl="0" indent="-342900">
              <a:lnSpc>
                <a:spcPct val="150000"/>
              </a:lnSpc>
              <a:buFont typeface="Symbol" panose="05050102010706020507" pitchFamily="18" charset="2"/>
              <a:buChar char=""/>
            </a:pPr>
            <a:r>
              <a:rPr lang="nl-NL" sz="1800" b="1" kern="100" dirty="0">
                <a:solidFill>
                  <a:schemeClr val="tx1"/>
                </a:solidFill>
                <a:effectLst/>
                <a:latin typeface="Open Sans"/>
                <a:ea typeface="Open Sans"/>
                <a:cs typeface="Open Sans"/>
              </a:rPr>
              <a:t>Advisering</a:t>
            </a:r>
            <a:r>
              <a:rPr lang="nl-NL" sz="1800" kern="100" dirty="0">
                <a:solidFill>
                  <a:schemeClr val="tx1"/>
                </a:solidFill>
                <a:effectLst/>
                <a:latin typeface="Open Sans"/>
                <a:ea typeface="Open Sans"/>
                <a:cs typeface="Open Sans"/>
              </a:rPr>
              <a:t> door energiecoaches en/of energieprestatieadviseurs. Denk ook aan </a:t>
            </a:r>
            <a:r>
              <a:rPr lang="nl-NL" sz="1800" b="1" kern="100" dirty="0">
                <a:solidFill>
                  <a:schemeClr val="tx1"/>
                </a:solidFill>
                <a:effectLst/>
                <a:latin typeface="Open Sans"/>
                <a:ea typeface="Open Sans"/>
                <a:cs typeface="Open Sans"/>
              </a:rPr>
              <a:t>warmtescans</a:t>
            </a:r>
            <a:r>
              <a:rPr lang="nl-NL" sz="1800" kern="100" dirty="0">
                <a:solidFill>
                  <a:schemeClr val="tx1"/>
                </a:solidFill>
                <a:effectLst/>
                <a:latin typeface="Open Sans"/>
                <a:ea typeface="Open Sans"/>
                <a:cs typeface="Open Sans"/>
              </a:rPr>
              <a:t>.</a:t>
            </a:r>
          </a:p>
          <a:p>
            <a:pPr marL="342900" lvl="0" indent="-342900">
              <a:lnSpc>
                <a:spcPct val="150000"/>
              </a:lnSpc>
              <a:buFont typeface="Symbol" panose="05050102010706020507" pitchFamily="18" charset="2"/>
              <a:buChar char=""/>
            </a:pPr>
            <a:r>
              <a:rPr lang="nl-NL" sz="1800" b="1" kern="100" dirty="0">
                <a:solidFill>
                  <a:schemeClr val="tx1"/>
                </a:solidFill>
                <a:effectLst/>
                <a:latin typeface="Open Sans"/>
                <a:ea typeface="Open Sans"/>
                <a:cs typeface="Open Sans"/>
              </a:rPr>
              <a:t>Informatievoorziening</a:t>
            </a:r>
            <a:r>
              <a:rPr lang="nl-NL" sz="1800" kern="100" dirty="0">
                <a:solidFill>
                  <a:schemeClr val="tx1"/>
                </a:solidFill>
                <a:effectLst/>
                <a:latin typeface="Open Sans"/>
                <a:ea typeface="Open Sans"/>
                <a:cs typeface="Open Sans"/>
              </a:rPr>
              <a:t> d.m.v. bijeenkomsten, website, flyers, straatgesprekken.</a:t>
            </a:r>
          </a:p>
          <a:p>
            <a:pPr marL="342900" indent="-342900">
              <a:lnSpc>
                <a:spcPct val="150000"/>
              </a:lnSpc>
              <a:buFont typeface="Symbol" panose="05050102010706020507" pitchFamily="18" charset="2"/>
              <a:buChar char=""/>
            </a:pPr>
            <a:r>
              <a:rPr lang="nl-NL" sz="1800" kern="100" dirty="0">
                <a:solidFill>
                  <a:schemeClr val="tx1"/>
                </a:solidFill>
                <a:latin typeface="Open Sans"/>
                <a:ea typeface="Open Sans"/>
                <a:cs typeface="Open Sans"/>
              </a:rPr>
              <a:t>Acties en activiteiten om </a:t>
            </a:r>
            <a:r>
              <a:rPr lang="nl-NL" sz="1800" b="1" kern="100" dirty="0">
                <a:solidFill>
                  <a:schemeClr val="tx1"/>
                </a:solidFill>
                <a:latin typeface="Open Sans"/>
                <a:ea typeface="Open Sans"/>
                <a:cs typeface="Open Sans"/>
              </a:rPr>
              <a:t>energiearmoede</a:t>
            </a:r>
            <a:r>
              <a:rPr lang="nl-NL" sz="1800" kern="100" dirty="0">
                <a:solidFill>
                  <a:schemeClr val="tx1"/>
                </a:solidFill>
                <a:latin typeface="Open Sans"/>
                <a:ea typeface="Open Sans"/>
                <a:cs typeface="Open Sans"/>
              </a:rPr>
              <a:t> tegen te gaan. </a:t>
            </a:r>
          </a:p>
          <a:p>
            <a:pPr marL="342900" lvl="0" indent="-342900">
              <a:lnSpc>
                <a:spcPct val="150000"/>
              </a:lnSpc>
              <a:buFont typeface="Symbol" panose="05050102010706020507" pitchFamily="18" charset="2"/>
              <a:buChar char=""/>
            </a:pPr>
            <a:endParaRPr lang="nl-NL" sz="1800" kern="100" dirty="0">
              <a:solidFill>
                <a:schemeClr val="tx1"/>
              </a:solidFill>
              <a:effectLst/>
              <a:latin typeface="Open Sans"/>
              <a:ea typeface="Open Sans"/>
              <a:cs typeface="Open Sans"/>
            </a:endParaRPr>
          </a:p>
          <a:p>
            <a:pPr marL="342900" lvl="0" indent="-342900">
              <a:lnSpc>
                <a:spcPct val="107000"/>
              </a:lnSpc>
              <a:buFont typeface="Symbol" panose="05050102010706020507" pitchFamily="18" charset="2"/>
              <a:buChar char=""/>
            </a:pPr>
            <a:endParaRPr lang="nl-NL" sz="1800" kern="1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endParaRPr lang="nl-NL"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1" indent="-285750">
              <a:buFont typeface="Arial" panose="020B0604020202020204" pitchFamily="34" charset="0"/>
              <a:buChar char="•"/>
            </a:pPr>
            <a:endParaRPr lang="nl-NL" sz="1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09" y="1494457"/>
            <a:ext cx="8479891"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a:solidFill>
                  <a:schemeClr val="tx1">
                    <a:lumMod val="95000"/>
                    <a:lumOff val="5000"/>
                  </a:schemeClr>
                </a:solidFill>
                <a:latin typeface="Arial" panose="020B0604020202020204" pitchFamily="34" charset="0"/>
                <a:cs typeface="Arial" panose="020B0604020202020204" pitchFamily="34" charset="0"/>
              </a:rPr>
              <a:t>Collectief energie besparen</a:t>
            </a:r>
          </a:p>
        </p:txBody>
      </p:sp>
      <p:pic>
        <p:nvPicPr>
          <p:cNvPr id="4098" name="Picture 2">
            <a:extLst>
              <a:ext uri="{FF2B5EF4-FFF2-40B4-BE49-F238E27FC236}">
                <a16:creationId xmlns:a16="http://schemas.microsoft.com/office/drawing/2014/main" id="{423BC4B8-129F-3D65-9C4F-05F6CF968410}"/>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
          <a:stretch/>
        </p:blipFill>
        <p:spPr bwMode="auto">
          <a:xfrm>
            <a:off x="6999514" y="2341170"/>
            <a:ext cx="4770469" cy="380538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9F14AA1-809C-4F4B-3CCE-D89C8528AE3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flipH="1">
            <a:off x="11195156" y="307623"/>
            <a:ext cx="716341" cy="613575"/>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4C7D0F7E-F976-5D69-F6B1-22C0A200B171}"/>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147241098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935529" y="2452576"/>
            <a:ext cx="5414471" cy="28315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342900" lvl="0" indent="-342900">
              <a:lnSpc>
                <a:spcPct val="150000"/>
              </a:lnSpc>
              <a:buFont typeface="Symbol" panose="05050102010706020507" pitchFamily="18" charset="2"/>
              <a:buChar char=""/>
            </a:pPr>
            <a:r>
              <a:rPr lang="nl-NL" sz="1800" b="1" kern="100" dirty="0">
                <a:solidFill>
                  <a:schemeClr val="tx1"/>
                </a:solidFill>
                <a:effectLst/>
                <a:latin typeface="Open Sans"/>
                <a:ea typeface="Open Sans"/>
                <a:cs typeface="Open Sans"/>
              </a:rPr>
              <a:t>Collectieve inkoopacties </a:t>
            </a:r>
            <a:r>
              <a:rPr lang="nl-NL" sz="1800" kern="100" dirty="0">
                <a:solidFill>
                  <a:schemeClr val="tx1"/>
                </a:solidFill>
                <a:effectLst/>
                <a:latin typeface="Open Sans"/>
                <a:ea typeface="Open Sans"/>
                <a:cs typeface="Open Sans"/>
              </a:rPr>
              <a:t>van zonnepanelen of isolatiemateriaal. </a:t>
            </a:r>
          </a:p>
          <a:p>
            <a:pPr lvl="0">
              <a:lnSpc>
                <a:spcPct val="150000"/>
              </a:lnSpc>
              <a:spcAft>
                <a:spcPts val="800"/>
              </a:spcAft>
            </a:pPr>
            <a:r>
              <a:rPr lang="nl-NL" sz="1800" kern="100" dirty="0">
                <a:solidFill>
                  <a:schemeClr val="tx1"/>
                </a:solidFill>
                <a:latin typeface="Open Sans" panose="020B0606030504020204" pitchFamily="34" charset="0"/>
                <a:ea typeface="Open Sans" panose="020B0606030504020204" pitchFamily="34" charset="0"/>
                <a:cs typeface="Open Sans" panose="020B0606030504020204" pitchFamily="34" charset="0"/>
              </a:rPr>
              <a:t>In deze activiteiten werken de coöperaties vaak samen met de gemeente (77%), energieleveranciers, energieloketten en andere partners.</a:t>
            </a:r>
            <a:endParaRPr lang="nl-NL"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1" indent="-285750">
              <a:buFont typeface="Arial" panose="020B0604020202020204" pitchFamily="34" charset="0"/>
              <a:buChar char="•"/>
            </a:pPr>
            <a:endParaRPr lang="nl-NL" sz="1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09" y="1494457"/>
            <a:ext cx="8479891"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a:solidFill>
                  <a:schemeClr val="tx1">
                    <a:lumMod val="95000"/>
                    <a:lumOff val="5000"/>
                  </a:schemeClr>
                </a:solidFill>
                <a:latin typeface="Arial" panose="020B0604020202020204" pitchFamily="34" charset="0"/>
                <a:cs typeface="Arial" panose="020B0604020202020204" pitchFamily="34" charset="0"/>
              </a:rPr>
              <a:t>Collectief energie besparen</a:t>
            </a:r>
          </a:p>
        </p:txBody>
      </p:sp>
      <p:pic>
        <p:nvPicPr>
          <p:cNvPr id="2" name="Afbeelding 1" descr="Afbeelding met buitenshuis, hemel, gebouw, boot&#10;&#10;Automatisch gegenereerde beschrijving">
            <a:extLst>
              <a:ext uri="{FF2B5EF4-FFF2-40B4-BE49-F238E27FC236}">
                <a16:creationId xmlns:a16="http://schemas.microsoft.com/office/drawing/2014/main" id="{8D40E181-6044-2973-3479-52C892AD639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69124" y="2452576"/>
            <a:ext cx="5142552" cy="3856914"/>
          </a:xfrm>
          <a:prstGeom prst="rect">
            <a:avLst/>
          </a:prstGeom>
        </p:spPr>
      </p:pic>
      <p:sp>
        <p:nvSpPr>
          <p:cNvPr id="4" name="Tekstvak 3">
            <a:extLst>
              <a:ext uri="{FF2B5EF4-FFF2-40B4-BE49-F238E27FC236}">
                <a16:creationId xmlns:a16="http://schemas.microsoft.com/office/drawing/2014/main" id="{B2257CAB-F811-E02B-AB64-92CC6E97AC95}"/>
              </a:ext>
            </a:extLst>
          </p:cNvPr>
          <p:cNvSpPr txBox="1"/>
          <p:nvPr/>
        </p:nvSpPr>
        <p:spPr>
          <a:xfrm>
            <a:off x="935529" y="5592838"/>
            <a:ext cx="5414471" cy="8801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Zie voor meer info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hlinkClick r:id="rId4"/>
              </a:rPr>
              <a:t>hoofdstuk 2. Energiebesparing</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in de Lokale Energie Monitor</a:t>
            </a:r>
            <a:endParaRPr kumimoji="0" lang="nl-NL" u="none" strike="noStrike" cap="none" spc="0" normalizeH="0" baseline="0" dirty="0">
              <a:ln>
                <a:noFill/>
              </a:ln>
              <a:solidFill>
                <a:srgbClr val="000000"/>
              </a:solidFill>
              <a:effectLst/>
              <a:uFillTx/>
              <a:latin typeface="+mn-lt"/>
              <a:ea typeface="+mn-ea"/>
              <a:cs typeface="+mn-cs"/>
              <a:sym typeface="Calibri"/>
            </a:endParaRPr>
          </a:p>
        </p:txBody>
      </p:sp>
      <p:pic>
        <p:nvPicPr>
          <p:cNvPr id="3" name="Picture 2">
            <a:extLst>
              <a:ext uri="{FF2B5EF4-FFF2-40B4-BE49-F238E27FC236}">
                <a16:creationId xmlns:a16="http://schemas.microsoft.com/office/drawing/2014/main" id="{C8A5BAF1-ABC5-A0E0-86BF-5E8731E5423A}"/>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flipH="1">
            <a:off x="11195156" y="307623"/>
            <a:ext cx="716341" cy="61357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5C9D1B54-71C6-AF0D-F889-334025489A7B}"/>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99132529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C8A5BAF1-ABC5-A0E0-86BF-5E8731E5423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flipH="1">
            <a:off x="11195156" y="307623"/>
            <a:ext cx="716341" cy="61357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5C9D1B54-71C6-AF0D-F889-334025489A7B}"/>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6" name="Afbeelding 5">
            <a:extLst>
              <a:ext uri="{FF2B5EF4-FFF2-40B4-BE49-F238E27FC236}">
                <a16:creationId xmlns:a16="http://schemas.microsoft.com/office/drawing/2014/main" id="{AAC52645-F587-E180-3B49-5FC5392163B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39698" y="947466"/>
            <a:ext cx="6458851" cy="5053577"/>
          </a:xfrm>
          <a:prstGeom prst="rect">
            <a:avLst/>
          </a:prstGeom>
        </p:spPr>
      </p:pic>
    </p:spTree>
    <p:extLst>
      <p:ext uri="{BB962C8B-B14F-4D97-AF65-F5344CB8AC3E}">
        <p14:creationId xmlns:p14="http://schemas.microsoft.com/office/powerpoint/2010/main" val="334793813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FC7C1-3862-48A2-B2E4-A8BFFB4478AF}"/>
              </a:ext>
            </a:extLst>
          </p:cNvPr>
          <p:cNvSpPr>
            <a:spLocks noGrp="1"/>
          </p:cNvSpPr>
          <p:nvPr>
            <p:ph type="ctrTitle"/>
          </p:nvPr>
        </p:nvSpPr>
        <p:spPr>
          <a:xfrm>
            <a:off x="1524000" y="1122363"/>
            <a:ext cx="9144000" cy="2387600"/>
          </a:xfrm>
        </p:spPr>
        <p:txBody>
          <a:bodyPr/>
          <a:lstStyle/>
          <a:p>
            <a:endParaRPr lang="nl-NL"/>
          </a:p>
        </p:txBody>
      </p:sp>
      <p:sp>
        <p:nvSpPr>
          <p:cNvPr id="3" name="Ondertitel 2">
            <a:extLst>
              <a:ext uri="{FF2B5EF4-FFF2-40B4-BE49-F238E27FC236}">
                <a16:creationId xmlns:a16="http://schemas.microsoft.com/office/drawing/2014/main" id="{0CAA358B-9715-4811-A7AF-E5738D472815}"/>
              </a:ext>
            </a:extLst>
          </p:cNvPr>
          <p:cNvSpPr>
            <a:spLocks noGrp="1"/>
          </p:cNvSpPr>
          <p:nvPr>
            <p:ph type="subTitle" idx="1"/>
          </p:nvPr>
        </p:nvSpPr>
        <p:spPr>
          <a:xfrm>
            <a:off x="1524000" y="3602038"/>
            <a:ext cx="9144000" cy="1655762"/>
          </a:xfrm>
        </p:spPr>
        <p:txBody>
          <a:bodyPr/>
          <a:lstStyle/>
          <a:p>
            <a:endParaRPr lang="nl-NL"/>
          </a:p>
        </p:txBody>
      </p:sp>
      <p:pic>
        <p:nvPicPr>
          <p:cNvPr id="5" name="Afbeelding 4">
            <a:extLst>
              <a:ext uri="{FF2B5EF4-FFF2-40B4-BE49-F238E27FC236}">
                <a16:creationId xmlns:a16="http://schemas.microsoft.com/office/drawing/2014/main" id="{CF775947-0620-4588-B2B7-4495C1A40FBC}"/>
              </a:ext>
            </a:extLst>
          </p:cNvPr>
          <p:cNvPicPr>
            <a:picLocks noChangeAspect="1"/>
          </p:cNvPicPr>
          <p:nvPr/>
        </p:nvPicPr>
        <p:blipFill>
          <a:blip r:embed="rId3" cstate="screen">
            <a:alphaModFix/>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ekstvak 8">
            <a:extLst>
              <a:ext uri="{FF2B5EF4-FFF2-40B4-BE49-F238E27FC236}">
                <a16:creationId xmlns:a16="http://schemas.microsoft.com/office/drawing/2014/main" id="{69F64FD4-1C50-715A-8CA0-A936714CDEF3}"/>
              </a:ext>
            </a:extLst>
          </p:cNvPr>
          <p:cNvSpPr txBox="1"/>
          <p:nvPr/>
        </p:nvSpPr>
        <p:spPr>
          <a:xfrm>
            <a:off x="1440228" y="4045198"/>
            <a:ext cx="9535885" cy="769441"/>
          </a:xfrm>
          <a:prstGeom prst="rect">
            <a:avLst/>
          </a:prstGeom>
          <a:noFill/>
          <a:ln w="12700" cap="flat">
            <a:noFill/>
            <a:miter lim="400000"/>
          </a:ln>
          <a:effectLst>
            <a:outerShdw blurRad="50800" dist="50800" dir="5400000" algn="ctr" rotWithShape="0">
              <a:schemeClr val="tx1">
                <a:alpha val="80000"/>
              </a:schemeClr>
            </a:outerShdw>
          </a:effectLst>
          <a:sp3d/>
        </p:spPr>
        <p:style>
          <a:lnRef idx="0">
            <a:scrgbClr r="0" g="0" b="0"/>
          </a:lnRef>
          <a:fillRef idx="0">
            <a:scrgbClr r="0" g="0" b="0"/>
          </a:fillRef>
          <a:effectRef idx="0">
            <a:scrgbClr r="0" g="0" b="0"/>
          </a:effectRef>
          <a:fontRef idx="none"/>
        </p:style>
        <p:txBody>
          <a:bodyPr wrap="square">
            <a:spAutoFit/>
          </a:bodyPr>
          <a:lstStyle/>
          <a:p>
            <a:pPr>
              <a:spcBef>
                <a:spcPts val="1000"/>
              </a:spcBef>
            </a:pPr>
            <a:r>
              <a:rPr lang="nl-NL" sz="4400" b="1" dirty="0">
                <a:solidFill>
                  <a:schemeClr val="bg1"/>
                </a:solidFill>
                <a:latin typeface="Arial" panose="020B0604020202020204" pitchFamily="34" charset="0"/>
                <a:cs typeface="Arial" panose="020B0604020202020204" pitchFamily="34" charset="0"/>
                <a:sym typeface="Source Sans Pro Black"/>
              </a:rPr>
              <a:t>3. Collectieve warmteprojecten</a:t>
            </a:r>
          </a:p>
        </p:txBody>
      </p:sp>
      <p:pic>
        <p:nvPicPr>
          <p:cNvPr id="4" name="Afbeelding 3">
            <a:extLst>
              <a:ext uri="{FF2B5EF4-FFF2-40B4-BE49-F238E27FC236}">
                <a16:creationId xmlns:a16="http://schemas.microsoft.com/office/drawing/2014/main" id="{2638C6A0-337E-5C0A-BE11-28AF0E8A5663}"/>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379733" y="344845"/>
            <a:ext cx="1060495" cy="1060495"/>
          </a:xfrm>
          <a:prstGeom prst="rect">
            <a:avLst/>
          </a:prstGeom>
        </p:spPr>
      </p:pic>
    </p:spTree>
    <p:extLst>
      <p:ext uri="{BB962C8B-B14F-4D97-AF65-F5344CB8AC3E}">
        <p14:creationId xmlns:p14="http://schemas.microsoft.com/office/powerpoint/2010/main" val="325209436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54609" y="2480703"/>
            <a:ext cx="6104991" cy="503727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80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burgerenergiecollectieven zijn bezig met een duurzaam warmteproject (aardgasvrij). </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Ze ontwikkelen een duurzame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collectieve warmtevoorziening</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(meestal klein warmtenet). </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Het aantal actieve warmteprojecten is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88</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waarvan in 2024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8</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nieuwe projecten zijn gestart.</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 2024 zijn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mini-warmtenetten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een trend: collectieve verwarmingssystemen met niet meer dan 50 aansluitingen</a:t>
            </a:r>
          </a:p>
          <a:p>
            <a:endParaRPr lang="nl-NL"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1" indent="-285750">
              <a:buFont typeface="Arial" panose="020B0604020202020204" pitchFamily="34" charset="0"/>
              <a:buChar char="•"/>
            </a:pPr>
            <a:endParaRPr lang="nl-NL" sz="1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09" y="1494457"/>
            <a:ext cx="8479891"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a:solidFill>
                  <a:schemeClr val="tx1">
                    <a:lumMod val="95000"/>
                    <a:lumOff val="5000"/>
                  </a:schemeClr>
                </a:solidFill>
                <a:latin typeface="Montserrat" panose="00000500000000000000" pitchFamily="2" charset="0"/>
              </a:rPr>
              <a:t>Op naar duurzame warmte</a:t>
            </a:r>
          </a:p>
        </p:txBody>
      </p:sp>
      <p:pic>
        <p:nvPicPr>
          <p:cNvPr id="3" name="Afbeelding 2" descr="Afbeelding met buitenshuis, gebouw, raam, huis&#10;&#10;Automatisch gegenereerde beschrijving">
            <a:extLst>
              <a:ext uri="{FF2B5EF4-FFF2-40B4-BE49-F238E27FC236}">
                <a16:creationId xmlns:a16="http://schemas.microsoft.com/office/drawing/2014/main" id="{EE412BB3-C317-2959-E331-CDC613D7FD6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59600" y="2658503"/>
            <a:ext cx="4981261" cy="3320840"/>
          </a:xfrm>
          <a:prstGeom prst="rect">
            <a:avLst/>
          </a:prstGeom>
        </p:spPr>
      </p:pic>
      <p:pic>
        <p:nvPicPr>
          <p:cNvPr id="1026" name="Picture 2">
            <a:extLst>
              <a:ext uri="{FF2B5EF4-FFF2-40B4-BE49-F238E27FC236}">
                <a16:creationId xmlns:a16="http://schemas.microsoft.com/office/drawing/2014/main" id="{CBC2E261-1E05-6F7E-8797-84EB60CB980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150509" y="367842"/>
            <a:ext cx="708056" cy="534513"/>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ABBBA246-F8CD-AA09-31BB-D628E520F70D}"/>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373555716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4EA0724-7ABC-0EE9-6E0E-F5C44D2322C2}"/>
            </a:ext>
          </a:extLst>
        </p:cNvPr>
        <p:cNvGrpSpPr/>
        <p:nvPr/>
      </p:nvGrpSpPr>
      <p:grpSpPr>
        <a:xfrm>
          <a:off x="0" y="0"/>
          <a:ext cx="0" cy="0"/>
          <a:chOff x="0" y="0"/>
          <a:chExt cx="0" cy="0"/>
        </a:xfrm>
      </p:grpSpPr>
      <p:sp>
        <p:nvSpPr>
          <p:cNvPr id="406" name="Rectangle 4">
            <a:extLst>
              <a:ext uri="{FF2B5EF4-FFF2-40B4-BE49-F238E27FC236}">
                <a16:creationId xmlns:a16="http://schemas.microsoft.com/office/drawing/2014/main" id="{8DE3CB1C-AA61-5553-2CFF-6C4954D798A1}"/>
              </a:ext>
            </a:extLst>
          </p:cNvPr>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a:extLst>
              <a:ext uri="{FF2B5EF4-FFF2-40B4-BE49-F238E27FC236}">
                <a16:creationId xmlns:a16="http://schemas.microsoft.com/office/drawing/2014/main" id="{C456DE41-FD9E-4D55-D6AE-BACD7F586859}"/>
              </a:ext>
            </a:extLst>
          </p:cNvPr>
          <p:cNvSpPr txBox="1"/>
          <p:nvPr/>
        </p:nvSpPr>
        <p:spPr>
          <a:xfrm>
            <a:off x="854609" y="2480703"/>
            <a:ext cx="6104991" cy="410368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Bij</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32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warmteprojecten is mede-eigenaarschap van bewoners een doel</a:t>
            </a:r>
          </a:p>
          <a:p>
            <a:pPr marL="285750" indent="-285750">
              <a:lnSpc>
                <a:spcPct val="150000"/>
              </a:lnSpc>
              <a:buFont typeface="Arial" panose="020B0604020202020204" pitchFamily="34" charset="0"/>
              <a:buChar char="•"/>
            </a:pPr>
            <a:r>
              <a:rPr lang="nl-NL" sz="1800" b="1"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15 </a:t>
            </a:r>
            <a:r>
              <a:rPr lang="nl-NL" sz="180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van de 32 </a:t>
            </a:r>
            <a:r>
              <a:rPr lang="nl-NL" sz="18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projecten bevinden zich in de verkennende of haalbaarheidsonderzoeksfase. Van deze projecten is het onzeker of ze gerealiseerd zullen worden. </a:t>
            </a:r>
          </a:p>
          <a:p>
            <a:pPr marL="285750" indent="-285750">
              <a:lnSpc>
                <a:spcPct val="150000"/>
              </a:lnSpc>
              <a:buFont typeface="Arial" panose="020B0604020202020204" pitchFamily="34" charset="0"/>
              <a:buChar char="•"/>
            </a:pPr>
            <a:r>
              <a:rPr lang="nl-NL" sz="1800" b="1"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17 </a:t>
            </a:r>
            <a:r>
              <a:rPr lang="nl-NL" sz="18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van de 32 projecten bevinden zich in een de fase van ontwerp, aanbesteding of realisatie.  Zij hebben een geschatte omvang van </a:t>
            </a:r>
            <a:r>
              <a:rPr lang="nl-NL" sz="1800" b="1"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20.010</a:t>
            </a:r>
            <a:r>
              <a:rPr lang="nl-NL" sz="1800" b="0" i="0" dirty="0">
                <a:solidFill>
                  <a:srgbClr val="212121"/>
                </a:solidFill>
                <a:effectLst/>
                <a:latin typeface="Open Sans" panose="020B0606030504020204" pitchFamily="34" charset="0"/>
                <a:ea typeface="Open Sans" panose="020B0606030504020204" pitchFamily="34" charset="0"/>
                <a:cs typeface="Open Sans" panose="020B0606030504020204" pitchFamily="34" charset="0"/>
              </a:rPr>
              <a:t> huishoudens.</a:t>
            </a:r>
            <a:endParaRPr lang="nl-NL"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1" indent="-285750">
              <a:buFont typeface="Arial" panose="020B0604020202020204" pitchFamily="34" charset="0"/>
              <a:buChar char="•"/>
            </a:pPr>
            <a:endParaRPr lang="nl-NL" sz="1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Rectangle 6">
            <a:extLst>
              <a:ext uri="{FF2B5EF4-FFF2-40B4-BE49-F238E27FC236}">
                <a16:creationId xmlns:a16="http://schemas.microsoft.com/office/drawing/2014/main" id="{C5CEF9B4-D1A1-9D69-56BF-2F0F2D72180F}"/>
              </a:ext>
            </a:extLst>
          </p:cNvPr>
          <p:cNvSpPr txBox="1"/>
          <p:nvPr/>
        </p:nvSpPr>
        <p:spPr>
          <a:xfrm>
            <a:off x="868258" y="2768339"/>
            <a:ext cx="4754620" cy="38106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E8CEE8E7-4452-5FBB-7ED8-B90750F7B677}"/>
              </a:ext>
            </a:extLst>
          </p:cNvPr>
          <p:cNvSpPr txBox="1"/>
          <p:nvPr/>
        </p:nvSpPr>
        <p:spPr>
          <a:xfrm>
            <a:off x="854609" y="1494457"/>
            <a:ext cx="8479891" cy="6463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a:solidFill>
                  <a:schemeClr val="tx1">
                    <a:lumMod val="95000"/>
                    <a:lumOff val="5000"/>
                  </a:schemeClr>
                </a:solidFill>
                <a:latin typeface="Montserrat" panose="00000500000000000000" pitchFamily="2" charset="0"/>
              </a:rPr>
              <a:t>Op naar duurzame warmte</a:t>
            </a:r>
          </a:p>
        </p:txBody>
      </p:sp>
      <p:pic>
        <p:nvPicPr>
          <p:cNvPr id="3" name="Afbeelding 2" descr="Afbeelding met buitenshuis, gebouw, raam, huis&#10;&#10;Automatisch gegenereerde beschrijving">
            <a:extLst>
              <a:ext uri="{FF2B5EF4-FFF2-40B4-BE49-F238E27FC236}">
                <a16:creationId xmlns:a16="http://schemas.microsoft.com/office/drawing/2014/main" id="{3092CE84-7D11-9CCE-923F-879781960BD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59600" y="2658503"/>
            <a:ext cx="4981261" cy="3320840"/>
          </a:xfrm>
          <a:prstGeom prst="rect">
            <a:avLst/>
          </a:prstGeom>
        </p:spPr>
      </p:pic>
      <p:pic>
        <p:nvPicPr>
          <p:cNvPr id="1026" name="Picture 2">
            <a:extLst>
              <a:ext uri="{FF2B5EF4-FFF2-40B4-BE49-F238E27FC236}">
                <a16:creationId xmlns:a16="http://schemas.microsoft.com/office/drawing/2014/main" id="{15F94B7C-0B44-4E5B-6A0F-236CA3B452A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150509" y="367842"/>
            <a:ext cx="708056" cy="534513"/>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E02EC2D8-2287-2774-E7B7-62352BA607D1}"/>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270208728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935529" y="2649318"/>
            <a:ext cx="7180782" cy="31700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a:lnSpc>
                <a:spcPct val="150000"/>
              </a:lnSpc>
            </a:pP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De status van de projecten: </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De meeste zitten nog in een vroeg stadium. </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4 collectieve warmtenetten zijn momenteel in gebruik en 5 worden er aangelegd.</a:t>
            </a:r>
          </a:p>
          <a:p>
            <a:pPr>
              <a:lnSpc>
                <a:spcPct val="150000"/>
              </a:lnSpc>
            </a:pPr>
            <a:endParaRPr lang="nl-NL"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1" indent="-285750">
              <a:buFont typeface="Arial" panose="020B0604020202020204" pitchFamily="34" charset="0"/>
              <a:buChar char="•"/>
            </a:pPr>
            <a:endParaRPr lang="nl-NL" sz="1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Afbeelding 10">
            <a:extLst>
              <a:ext uri="{FF2B5EF4-FFF2-40B4-BE49-F238E27FC236}">
                <a16:creationId xmlns:a16="http://schemas.microsoft.com/office/drawing/2014/main" id="{546F3746-2CC8-49EA-8A30-B4E92A2AC93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06453" y="188091"/>
            <a:ext cx="1060495" cy="1060495"/>
          </a:xfrm>
          <a:prstGeom prst="rect">
            <a:avLst/>
          </a:prstGeom>
        </p:spPr>
      </p:pic>
      <p:sp>
        <p:nvSpPr>
          <p:cNvPr id="14" name="Subtitle 2">
            <a:extLst>
              <a:ext uri="{FF2B5EF4-FFF2-40B4-BE49-F238E27FC236}">
                <a16:creationId xmlns:a16="http://schemas.microsoft.com/office/drawing/2014/main" id="{0FF9EE69-50C3-444F-ABA5-5F9A5D31A4CF}"/>
              </a:ext>
            </a:extLst>
          </p:cNvPr>
          <p:cNvSpPr txBox="1"/>
          <p:nvPr/>
        </p:nvSpPr>
        <p:spPr>
          <a:xfrm>
            <a:off x="868258" y="1475513"/>
            <a:ext cx="6970389"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a:solidFill>
                  <a:schemeClr val="tx1">
                    <a:lumMod val="95000"/>
                    <a:lumOff val="5000"/>
                  </a:schemeClr>
                </a:solidFill>
                <a:latin typeface="Montserrat" panose="00000500000000000000" pitchFamily="2" charset="0"/>
              </a:rPr>
              <a:t>Op naar duurzame warmte</a:t>
            </a:r>
          </a:p>
        </p:txBody>
      </p:sp>
      <p:sp>
        <p:nvSpPr>
          <p:cNvPr id="3" name="Tekstvak 2">
            <a:extLst>
              <a:ext uri="{FF2B5EF4-FFF2-40B4-BE49-F238E27FC236}">
                <a16:creationId xmlns:a16="http://schemas.microsoft.com/office/drawing/2014/main" id="{8E6DB878-5FCD-4793-EF89-0D125E60F6CA}"/>
              </a:ext>
            </a:extLst>
          </p:cNvPr>
          <p:cNvSpPr txBox="1"/>
          <p:nvPr/>
        </p:nvSpPr>
        <p:spPr>
          <a:xfrm>
            <a:off x="935529" y="5592838"/>
            <a:ext cx="5414471" cy="8801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Zie voor meer info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hlinkClick r:id="rId4"/>
              </a:rPr>
              <a:t>hoofdstuk 3. Collectieve warmte</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in de Lokale Energie Monitor</a:t>
            </a:r>
            <a:endParaRPr kumimoji="0" lang="nl-NL" u="none" strike="noStrike" cap="none" spc="0" normalizeH="0" baseline="0" dirty="0">
              <a:ln>
                <a:noFill/>
              </a:ln>
              <a:solidFill>
                <a:srgbClr val="000000"/>
              </a:solidFill>
              <a:effectLst/>
              <a:uFillTx/>
              <a:latin typeface="+mn-lt"/>
              <a:ea typeface="+mn-ea"/>
              <a:cs typeface="+mn-cs"/>
              <a:sym typeface="Calibri"/>
            </a:endParaRPr>
          </a:p>
        </p:txBody>
      </p:sp>
      <p:pic>
        <p:nvPicPr>
          <p:cNvPr id="8" name="Afbeelding 7" descr="Afbeelding met buitenshuis, pijp, grond, Fundering&#10;&#10;Automatisch gegenereerde beschrijving">
            <a:extLst>
              <a:ext uri="{FF2B5EF4-FFF2-40B4-BE49-F238E27FC236}">
                <a16:creationId xmlns:a16="http://schemas.microsoft.com/office/drawing/2014/main" id="{285A995F-0530-F332-B4FF-E527688E77D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024790" y="2768339"/>
            <a:ext cx="3417824" cy="3473432"/>
          </a:xfrm>
          <a:prstGeom prst="rect">
            <a:avLst/>
          </a:prstGeom>
        </p:spPr>
      </p:pic>
      <p:pic>
        <p:nvPicPr>
          <p:cNvPr id="2" name="Picture 2">
            <a:extLst>
              <a:ext uri="{FF2B5EF4-FFF2-40B4-BE49-F238E27FC236}">
                <a16:creationId xmlns:a16="http://schemas.microsoft.com/office/drawing/2014/main" id="{A86BE8B6-7755-141B-FF8D-E01E6E519A7F}"/>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1150509" y="367842"/>
            <a:ext cx="708056" cy="534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73263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a:extLst>
              <a:ext uri="{FF2B5EF4-FFF2-40B4-BE49-F238E27FC236}">
                <a16:creationId xmlns:a16="http://schemas.microsoft.com/office/drawing/2014/main" id="{8CD1E2A6-AC0B-4AAA-2DC5-4F81E93495B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150509" y="367842"/>
            <a:ext cx="708056" cy="53451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02886F06-380B-9EDB-6648-E0829AE1EB6A}"/>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6" name="Afbeelding 5">
            <a:extLst>
              <a:ext uri="{FF2B5EF4-FFF2-40B4-BE49-F238E27FC236}">
                <a16:creationId xmlns:a16="http://schemas.microsoft.com/office/drawing/2014/main" id="{E31AF370-1F9A-9BD5-95EE-6CCEF143ED6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58143" y="1511408"/>
            <a:ext cx="7067767" cy="4706941"/>
          </a:xfrm>
          <a:prstGeom prst="rect">
            <a:avLst/>
          </a:prstGeom>
        </p:spPr>
      </p:pic>
    </p:spTree>
    <p:extLst>
      <p:ext uri="{BB962C8B-B14F-4D97-AF65-F5344CB8AC3E}">
        <p14:creationId xmlns:p14="http://schemas.microsoft.com/office/powerpoint/2010/main" val="18302167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F775947-0620-4588-B2B7-4495C1A40FBC}"/>
              </a:ext>
            </a:extLst>
          </p:cNvPr>
          <p:cNvPicPr>
            <a:picLocks noChangeAspect="1"/>
          </p:cNvPicPr>
          <p:nvPr/>
        </p:nvPicPr>
        <p:blipFill rotWithShape="1">
          <a:blip r:embed="rId3" cstate="screen">
            <a:clrChange>
              <a:clrFrom>
                <a:srgbClr val="262825"/>
              </a:clrFrom>
              <a:clrTo>
                <a:srgbClr val="262825">
                  <a:alpha val="0"/>
                </a:srgbClr>
              </a:clrTo>
            </a:clrChange>
            <a:alphaModFix amt="85000"/>
            <a:extLst>
              <a:ext uri="{28A0092B-C50C-407E-A947-70E740481C1C}">
                <a14:useLocalDpi xmlns:a14="http://schemas.microsoft.com/office/drawing/2010/main" val="0"/>
              </a:ext>
            </a:extLst>
          </a:blip>
          <a:srcRect/>
          <a:stretch/>
        </p:blipFill>
        <p:spPr>
          <a:xfrm>
            <a:off x="0" y="-140"/>
            <a:ext cx="12191999" cy="7264540"/>
          </a:xfrm>
          <a:prstGeom prst="rect">
            <a:avLst/>
          </a:prstGeom>
          <a:effectLst/>
        </p:spPr>
      </p:pic>
      <p:sp>
        <p:nvSpPr>
          <p:cNvPr id="4" name="Tekstvak 3">
            <a:extLst>
              <a:ext uri="{FF2B5EF4-FFF2-40B4-BE49-F238E27FC236}">
                <a16:creationId xmlns:a16="http://schemas.microsoft.com/office/drawing/2014/main" id="{A48D0EDE-8938-1FAB-64D8-481307F80BFE}"/>
              </a:ext>
            </a:extLst>
          </p:cNvPr>
          <p:cNvSpPr txBox="1"/>
          <p:nvPr/>
        </p:nvSpPr>
        <p:spPr>
          <a:xfrm>
            <a:off x="1993236" y="3112214"/>
            <a:ext cx="9535885" cy="1764586"/>
          </a:xfrm>
          <a:prstGeom prst="rect">
            <a:avLst/>
          </a:prstGeom>
          <a:noFill/>
          <a:ln w="12700" cap="flat">
            <a:noFill/>
            <a:miter lim="400000"/>
          </a:ln>
          <a:effectLst>
            <a:outerShdw blurRad="50800" dist="50800" dir="5400000" sx="168000" sy="168000" algn="ctr" rotWithShape="0">
              <a:schemeClr val="tx1"/>
            </a:outerShdw>
          </a:effectLst>
          <a:sp3d/>
        </p:spPr>
        <p:style>
          <a:lnRef idx="0">
            <a:scrgbClr r="0" g="0" b="0"/>
          </a:lnRef>
          <a:fillRef idx="0">
            <a:scrgbClr r="0" g="0" b="0"/>
          </a:fillRef>
          <a:effectRef idx="0">
            <a:scrgbClr r="0" g="0" b="0"/>
          </a:effectRef>
          <a:fontRef idx="none"/>
        </p:style>
        <p:txBody>
          <a:bodyPr wrap="square">
            <a:spAutoFit/>
          </a:bodyPr>
          <a:lstStyle/>
          <a:p>
            <a:pPr>
              <a:spcBef>
                <a:spcPts val="1000"/>
              </a:spcBef>
            </a:pPr>
            <a:r>
              <a:rPr lang="nl-NL" sz="4400" b="1" dirty="0">
                <a:solidFill>
                  <a:schemeClr val="bg1"/>
                </a:solidFill>
                <a:effectLst>
                  <a:outerShdw blurRad="50800" dist="50800" dir="5400000" algn="ctr" rotWithShape="0">
                    <a:srgbClr val="000000">
                      <a:alpha val="52000"/>
                    </a:srgbClr>
                  </a:outerShdw>
                </a:effectLst>
                <a:latin typeface="Arial" panose="020B0604020202020204" pitchFamily="34" charset="0"/>
                <a:cs typeface="Arial" panose="020B0604020202020204" pitchFamily="34" charset="0"/>
                <a:sym typeface="Source Sans Pro Black"/>
              </a:rPr>
              <a:t>Belangrijkste feiten op een rij</a:t>
            </a:r>
          </a:p>
          <a:p>
            <a:pPr>
              <a:spcBef>
                <a:spcPts val="1000"/>
              </a:spcBef>
            </a:pPr>
            <a:r>
              <a:rPr lang="nl-NL" sz="2400" b="1" dirty="0">
                <a:solidFill>
                  <a:schemeClr val="bg1"/>
                </a:solidFill>
                <a:effectLst>
                  <a:outerShdw blurRad="50800" dist="50800" dir="5400000" algn="ctr" rotWithShape="0">
                    <a:srgbClr val="000000">
                      <a:alpha val="52000"/>
                    </a:srgbClr>
                  </a:outerShdw>
                </a:effectLst>
                <a:latin typeface="Arial" panose="020B0604020202020204" pitchFamily="34" charset="0"/>
                <a:ea typeface="Open Sans" panose="020B0606030504020204" pitchFamily="34" charset="0"/>
                <a:cs typeface="Arial" panose="020B0604020202020204" pitchFamily="34" charset="0"/>
                <a:sym typeface="Source Sans Pro Black"/>
              </a:rPr>
              <a:t>Over de lokale energiebeweging in Nederland, </a:t>
            </a:r>
          </a:p>
          <a:p>
            <a:pPr>
              <a:spcBef>
                <a:spcPts val="1000"/>
              </a:spcBef>
            </a:pPr>
            <a:r>
              <a:rPr lang="nl-NL" sz="2400" b="1" dirty="0">
                <a:solidFill>
                  <a:schemeClr val="bg1"/>
                </a:solidFill>
                <a:effectLst>
                  <a:outerShdw blurRad="50800" dist="50800" dir="5400000" algn="ctr" rotWithShape="0">
                    <a:srgbClr val="000000">
                      <a:alpha val="52000"/>
                    </a:srgbClr>
                  </a:outerShdw>
                </a:effectLst>
                <a:latin typeface="Arial" panose="020B0604020202020204" pitchFamily="34" charset="0"/>
                <a:ea typeface="Open Sans" panose="020B0606030504020204" pitchFamily="34" charset="0"/>
                <a:cs typeface="Arial" panose="020B0604020202020204" pitchFamily="34" charset="0"/>
                <a:sym typeface="Source Sans Pro Black"/>
              </a:rPr>
              <a:t>op basis van de Lokale Energie Monitor 2024</a:t>
            </a:r>
          </a:p>
        </p:txBody>
      </p:sp>
      <p:pic>
        <p:nvPicPr>
          <p:cNvPr id="10" name="Afbeelding 9">
            <a:extLst>
              <a:ext uri="{FF2B5EF4-FFF2-40B4-BE49-F238E27FC236}">
                <a16:creationId xmlns:a16="http://schemas.microsoft.com/office/drawing/2014/main" id="{1D94068D-6889-DA84-4EC1-9ED769C2C1B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715398" y="500040"/>
            <a:ext cx="1060495" cy="1060495"/>
          </a:xfrm>
          <a:prstGeom prst="rect">
            <a:avLst/>
          </a:prstGeom>
        </p:spPr>
      </p:pic>
    </p:spTree>
    <p:extLst>
      <p:ext uri="{BB962C8B-B14F-4D97-AF65-F5344CB8AC3E}">
        <p14:creationId xmlns:p14="http://schemas.microsoft.com/office/powerpoint/2010/main" val="375055634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a:extLst>
              <a:ext uri="{FF2B5EF4-FFF2-40B4-BE49-F238E27FC236}">
                <a16:creationId xmlns:a16="http://schemas.microsoft.com/office/drawing/2014/main" id="{54E2866C-6B2E-15F6-BC5A-6DBA4102192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150509" y="367842"/>
            <a:ext cx="708056" cy="534513"/>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277E50F9-E7F3-1C22-9F78-8F7496F55609}"/>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6" name="Afbeelding 5">
            <a:extLst>
              <a:ext uri="{FF2B5EF4-FFF2-40B4-BE49-F238E27FC236}">
                <a16:creationId xmlns:a16="http://schemas.microsoft.com/office/drawing/2014/main" id="{A639A13F-99C4-AB2F-C87B-ECB00E71AD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97533" y="902355"/>
            <a:ext cx="7276798" cy="5665570"/>
          </a:xfrm>
          <a:prstGeom prst="rect">
            <a:avLst/>
          </a:prstGeom>
        </p:spPr>
      </p:pic>
    </p:spTree>
    <p:extLst>
      <p:ext uri="{BB962C8B-B14F-4D97-AF65-F5344CB8AC3E}">
        <p14:creationId xmlns:p14="http://schemas.microsoft.com/office/powerpoint/2010/main" val="128297343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a:extLst>
              <a:ext uri="{FF2B5EF4-FFF2-40B4-BE49-F238E27FC236}">
                <a16:creationId xmlns:a16="http://schemas.microsoft.com/office/drawing/2014/main" id="{54E2866C-6B2E-15F6-BC5A-6DBA4102192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150509" y="367842"/>
            <a:ext cx="708056" cy="534513"/>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277E50F9-E7F3-1C22-9F78-8F7496F55609}"/>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5" name="Afbeelding 4">
            <a:extLst>
              <a:ext uri="{FF2B5EF4-FFF2-40B4-BE49-F238E27FC236}">
                <a16:creationId xmlns:a16="http://schemas.microsoft.com/office/drawing/2014/main" id="{A1917F0B-D5B2-7916-9856-1237E041F1C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95153" y="1188130"/>
            <a:ext cx="7125190" cy="5006060"/>
          </a:xfrm>
          <a:prstGeom prst="rect">
            <a:avLst/>
          </a:prstGeom>
        </p:spPr>
      </p:pic>
    </p:spTree>
    <p:extLst>
      <p:ext uri="{BB962C8B-B14F-4D97-AF65-F5344CB8AC3E}">
        <p14:creationId xmlns:p14="http://schemas.microsoft.com/office/powerpoint/2010/main" val="348802123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68258" y="2240161"/>
            <a:ext cx="8794726" cy="475001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endParaRPr lang="nl-NL" sz="1800" b="0" i="0" dirty="0">
              <a:solidFill>
                <a:srgbClr val="000000"/>
              </a:solidFill>
              <a:effectLst/>
              <a:latin typeface="Open Sans" panose="020B0606030504020204" pitchFamily="34" charset="0"/>
            </a:endParaRPr>
          </a:p>
          <a:p>
            <a:pPr marL="285750" indent="-285750">
              <a:lnSpc>
                <a:spcPct val="150000"/>
              </a:lnSpc>
              <a:buFont typeface="Arial" panose="020B0604020202020204" pitchFamily="34" charset="0"/>
              <a:buChar char="•"/>
            </a:pPr>
            <a:r>
              <a:rPr lang="nl-NL" sz="1800" b="0" i="0" dirty="0">
                <a:solidFill>
                  <a:srgbClr val="000000"/>
                </a:solidFill>
                <a:effectLst/>
                <a:latin typeface="Open Sans" panose="020B0606030504020204" pitchFamily="34" charset="0"/>
              </a:rPr>
              <a:t>Sinds 2018 is </a:t>
            </a:r>
            <a:r>
              <a:rPr lang="nl-NL" sz="1800" b="0" i="0" dirty="0" err="1">
                <a:solidFill>
                  <a:srgbClr val="000000"/>
                </a:solidFill>
                <a:effectLst/>
                <a:latin typeface="Open Sans" panose="020B0606030504020204" pitchFamily="34" charset="0"/>
                <a:hlinkClick r:id="rId3"/>
              </a:rPr>
              <a:t>KetelhuisWG</a:t>
            </a:r>
            <a:r>
              <a:rPr lang="nl-NL" sz="1800" b="0" i="0" dirty="0">
                <a:solidFill>
                  <a:srgbClr val="000000"/>
                </a:solidFill>
                <a:effectLst/>
                <a:latin typeface="Open Sans" panose="020B0606030504020204" pitchFamily="34" charset="0"/>
                <a:hlinkClick r:id="rId3"/>
              </a:rPr>
              <a:t> </a:t>
            </a:r>
            <a:r>
              <a:rPr lang="nl-NL" sz="1800" b="0" i="0" dirty="0">
                <a:solidFill>
                  <a:srgbClr val="000000"/>
                </a:solidFill>
                <a:effectLst/>
                <a:latin typeface="Open Sans" panose="020B0606030504020204" pitchFamily="34" charset="0"/>
              </a:rPr>
              <a:t> (Wilhelmina Gasthuisterrein in Amsterdam) bezig met de ontwikkeling van een warmtenet met een TEO-bron (warmte uit oppervlaktewater) uit het Jacob van Lennepkanaal </a:t>
            </a:r>
          </a:p>
          <a:p>
            <a:pPr marL="285750" indent="-285750">
              <a:lnSpc>
                <a:spcPct val="150000"/>
              </a:lnSpc>
              <a:buFont typeface="Arial" panose="020B0604020202020204" pitchFamily="34" charset="0"/>
              <a:buChar char="•"/>
            </a:pPr>
            <a:r>
              <a:rPr lang="nl-NL" sz="1800" b="0" i="0" dirty="0">
                <a:solidFill>
                  <a:srgbClr val="000000"/>
                </a:solidFill>
                <a:effectLst/>
                <a:latin typeface="Open Sans" panose="020B0606030504020204" pitchFamily="34" charset="0"/>
              </a:rPr>
              <a:t>De bewonerscoöperatie wil duurzame buurtwarmte realiseren voor 1.500 eigenaren, huurders en gebruikers van circa 30 gebouwen.</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Vanaf het voorjaar 2025 zal het buurtwarmtesysteem in de wijk aangelegd worden. </a:t>
            </a:r>
          </a:p>
          <a:p>
            <a:pPr marL="285750" indent="-285750">
              <a:lnSpc>
                <a:spcPct val="150000"/>
              </a:lnSpc>
              <a:buFont typeface="Arial" panose="020B0604020202020204" pitchFamily="34" charset="0"/>
              <a:buChar char="•"/>
            </a:pPr>
            <a:endParaRPr lang="nl-NL" sz="1800" b="0" i="0" dirty="0">
              <a:solidFill>
                <a:srgbClr val="000000"/>
              </a:solidFill>
              <a:effectLst/>
              <a:latin typeface="Open Sans" panose="020B0606030504020204" pitchFamily="34" charset="0"/>
            </a:endParaRPr>
          </a:p>
          <a:p>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09" y="1494457"/>
            <a:ext cx="11457134" cy="12003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Voorbeeld: </a:t>
            </a:r>
            <a:r>
              <a:rPr lang="nl-NL" sz="3600" b="1" dirty="0" err="1">
                <a:solidFill>
                  <a:schemeClr val="tx1">
                    <a:lumMod val="95000"/>
                    <a:lumOff val="5000"/>
                  </a:schemeClr>
                </a:solidFill>
                <a:latin typeface="Arial" panose="020B0604020202020204" pitchFamily="34" charset="0"/>
                <a:cs typeface="Arial" panose="020B0604020202020204" pitchFamily="34" charset="0"/>
              </a:rPr>
              <a:t>KetelhuisWG</a:t>
            </a:r>
            <a:r>
              <a:rPr lang="nl-NL" sz="3600" b="1" dirty="0">
                <a:solidFill>
                  <a:schemeClr val="tx1">
                    <a:lumMod val="95000"/>
                    <a:lumOff val="5000"/>
                  </a:schemeClr>
                </a:solidFill>
                <a:latin typeface="Arial" panose="020B0604020202020204" pitchFamily="34" charset="0"/>
                <a:cs typeface="Arial" panose="020B0604020202020204" pitchFamily="34" charset="0"/>
              </a:rPr>
              <a:t> – Amsterdam: aanbestedingsfase (1/3) </a:t>
            </a:r>
          </a:p>
        </p:txBody>
      </p:sp>
      <p:pic>
        <p:nvPicPr>
          <p:cNvPr id="2" name="Picture 2">
            <a:extLst>
              <a:ext uri="{FF2B5EF4-FFF2-40B4-BE49-F238E27FC236}">
                <a16:creationId xmlns:a16="http://schemas.microsoft.com/office/drawing/2014/main" id="{16990C12-34CC-4A1D-E65F-A164726DEA81}"/>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150509" y="367842"/>
            <a:ext cx="708056" cy="53451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3AC639D2-C439-0E4E-80E5-7964E50D6ED0}"/>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187511621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19863" y="3396751"/>
            <a:ext cx="9222495" cy="292580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Een aannemer werd gekozen om de werkzaamheden uit te voeren</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 januari 2024 gingen de eerste proefwerkzaamheden van start </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Sinds februari 2024 wordt gewerkt aan het bouwen van de technische ruimte waar de TEO-installatie komt te staan.</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Ondertussen worden de akkoordverklaringen van de huurders van de woningcorporatie verzameld. </a:t>
            </a: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B26F230B-B407-1697-6D95-20BE48B67A8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150509" y="367842"/>
            <a:ext cx="708056" cy="534513"/>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7934267C-0F07-1932-0081-2CBE9045B555}"/>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
        <p:nvSpPr>
          <p:cNvPr id="6" name="Subtitle 2">
            <a:extLst>
              <a:ext uri="{FF2B5EF4-FFF2-40B4-BE49-F238E27FC236}">
                <a16:creationId xmlns:a16="http://schemas.microsoft.com/office/drawing/2014/main" id="{794BF90A-66D8-9B96-E41D-91F40714CFF3}"/>
              </a:ext>
            </a:extLst>
          </p:cNvPr>
          <p:cNvSpPr txBox="1"/>
          <p:nvPr/>
        </p:nvSpPr>
        <p:spPr>
          <a:xfrm>
            <a:off x="854609" y="1494457"/>
            <a:ext cx="11457134" cy="169790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Voorbeeld: </a:t>
            </a:r>
            <a:r>
              <a:rPr lang="nl-NL" sz="3600" b="1" dirty="0" err="1">
                <a:solidFill>
                  <a:schemeClr val="tx1">
                    <a:lumMod val="95000"/>
                    <a:lumOff val="5000"/>
                  </a:schemeClr>
                </a:solidFill>
                <a:latin typeface="Arial" panose="020B0604020202020204" pitchFamily="34" charset="0"/>
                <a:cs typeface="Arial" panose="020B0604020202020204" pitchFamily="34" charset="0"/>
              </a:rPr>
              <a:t>KetelhuisWG</a:t>
            </a:r>
            <a:r>
              <a:rPr lang="nl-NL" sz="3600" b="1" dirty="0">
                <a:solidFill>
                  <a:schemeClr val="tx1">
                    <a:lumMod val="95000"/>
                    <a:lumOff val="5000"/>
                  </a:schemeClr>
                </a:solidFill>
                <a:latin typeface="Arial" panose="020B0604020202020204" pitchFamily="34" charset="0"/>
                <a:cs typeface="Arial" panose="020B0604020202020204" pitchFamily="34" charset="0"/>
              </a:rPr>
              <a:t> – Amsterdam: aanbestedingsfase (2/3) </a:t>
            </a:r>
          </a:p>
          <a:p>
            <a:r>
              <a:rPr lang="nl-NL" sz="2400" b="1" dirty="0">
                <a:solidFill>
                  <a:schemeClr val="tx1">
                    <a:lumMod val="95000"/>
                    <a:lumOff val="5000"/>
                  </a:schemeClr>
                </a:solidFill>
                <a:latin typeface="Arial" panose="020B0604020202020204" pitchFamily="34" charset="0"/>
                <a:cs typeface="Arial" panose="020B0604020202020204" pitchFamily="34" charset="0"/>
              </a:rPr>
              <a:t>Ontwikkelingen </a:t>
            </a:r>
          </a:p>
        </p:txBody>
      </p:sp>
    </p:spTree>
    <p:extLst>
      <p:ext uri="{BB962C8B-B14F-4D97-AF65-F5344CB8AC3E}">
        <p14:creationId xmlns:p14="http://schemas.microsoft.com/office/powerpoint/2010/main" val="398894394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19862" y="3626614"/>
            <a:ext cx="8388305" cy="285719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buFont typeface="Arial" panose="020B0604020202020204" pitchFamily="34" charset="0"/>
              <a:buChar char="•"/>
            </a:pPr>
            <a:r>
              <a:rPr lang="nl-NL" sz="1800" b="0" i="0" dirty="0">
                <a:solidFill>
                  <a:srgbClr val="000000"/>
                </a:solidFill>
                <a:effectLst/>
                <a:latin typeface="Open Sans" panose="020B0606030504020204" pitchFamily="34" charset="0"/>
              </a:rPr>
              <a:t>o.a. gefinancierd met een rijksbijdrage vanuit het </a:t>
            </a:r>
            <a:r>
              <a:rPr lang="nl-NL" sz="1800" b="1" i="0" dirty="0">
                <a:solidFill>
                  <a:srgbClr val="000000"/>
                </a:solidFill>
                <a:effectLst/>
                <a:latin typeface="Open Sans" panose="020B0606030504020204" pitchFamily="34" charset="0"/>
              </a:rPr>
              <a:t>Programma Aardgasvrije Wijken</a:t>
            </a:r>
            <a:r>
              <a:rPr lang="nl-NL" sz="1800" b="0" i="0" dirty="0">
                <a:solidFill>
                  <a:srgbClr val="000000"/>
                </a:solidFill>
                <a:effectLst/>
                <a:latin typeface="Open Sans" panose="020B0606030504020204" pitchFamily="34" charset="0"/>
              </a:rPr>
              <a:t>.</a:t>
            </a:r>
          </a:p>
          <a:p>
            <a:pPr marL="285750" indent="-285750">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 november 2024 werd duidelijke dat de gemeente Amsterdam 7,9 miljoen euro als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lening</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uitgeeft en een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subsidie</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van 1,5 miljoen euro uit het Amsterdamse Klimaatfonds. </a:t>
            </a:r>
          </a:p>
          <a:p>
            <a:pPr lvl="3" indent="0"/>
            <a:r>
              <a:rPr lang="nl-NL"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a:t>
            </a:r>
          </a:p>
          <a:p>
            <a:pPr marL="285750" lvl="3" indent="-285750">
              <a:buFont typeface="Arial" panose="020B0604020202020204" pitchFamily="34" charset="0"/>
              <a:buChar char="•"/>
            </a:pPr>
            <a:r>
              <a:rPr lang="nl-NL"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Met deze financiële steun en de geplande werkzaamheden is </a:t>
            </a:r>
            <a:r>
              <a:rPr lang="nl-NL" dirty="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KetelhuisWG</a:t>
            </a:r>
            <a:r>
              <a:rPr lang="nl-NL"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als een van de</a:t>
            </a:r>
            <a:r>
              <a:rPr lang="nl-NL"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koplopers in coöperatieve warmtenetten</a:t>
            </a:r>
            <a:r>
              <a:rPr lang="nl-NL"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t>
            </a:r>
          </a:p>
          <a:p>
            <a:pPr marL="285750" lvl="1" indent="-285750">
              <a:buFont typeface="Arial" panose="020B0604020202020204" pitchFamily="34" charset="0"/>
              <a:buChar char="•"/>
            </a:pPr>
            <a:endParaRPr lang="nl-NL" sz="1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a:extLst>
              <a:ext uri="{FF2B5EF4-FFF2-40B4-BE49-F238E27FC236}">
                <a16:creationId xmlns:a16="http://schemas.microsoft.com/office/drawing/2014/main" id="{6534AC3B-7433-F34C-ECF6-C4E2580A9B6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150509" y="367842"/>
            <a:ext cx="708056" cy="53451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8D6941C6-F2FD-1EE7-8BEA-71742F24E80E}"/>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
        <p:nvSpPr>
          <p:cNvPr id="4" name="Subtitle 2">
            <a:extLst>
              <a:ext uri="{FF2B5EF4-FFF2-40B4-BE49-F238E27FC236}">
                <a16:creationId xmlns:a16="http://schemas.microsoft.com/office/drawing/2014/main" id="{87FAA1BF-8E4A-3B43-CED4-654A96237230}"/>
              </a:ext>
            </a:extLst>
          </p:cNvPr>
          <p:cNvSpPr txBox="1"/>
          <p:nvPr/>
        </p:nvSpPr>
        <p:spPr>
          <a:xfrm>
            <a:off x="854609" y="1494457"/>
            <a:ext cx="11457134" cy="169790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Voorbeeld: </a:t>
            </a:r>
            <a:r>
              <a:rPr lang="nl-NL" sz="3600" b="1" dirty="0" err="1">
                <a:solidFill>
                  <a:schemeClr val="tx1">
                    <a:lumMod val="95000"/>
                    <a:lumOff val="5000"/>
                  </a:schemeClr>
                </a:solidFill>
                <a:latin typeface="Arial" panose="020B0604020202020204" pitchFamily="34" charset="0"/>
                <a:cs typeface="Arial" panose="020B0604020202020204" pitchFamily="34" charset="0"/>
              </a:rPr>
              <a:t>KetelhuisWG</a:t>
            </a:r>
            <a:r>
              <a:rPr lang="nl-NL" sz="3600" b="1" dirty="0">
                <a:solidFill>
                  <a:schemeClr val="tx1">
                    <a:lumMod val="95000"/>
                    <a:lumOff val="5000"/>
                  </a:schemeClr>
                </a:solidFill>
                <a:latin typeface="Arial" panose="020B0604020202020204" pitchFamily="34" charset="0"/>
                <a:cs typeface="Arial" panose="020B0604020202020204" pitchFamily="34" charset="0"/>
              </a:rPr>
              <a:t> – Amsterdam: aanbestedingsfase (3/3) </a:t>
            </a:r>
            <a:endParaRPr lang="nl-NL" sz="2400" b="1" dirty="0">
              <a:solidFill>
                <a:schemeClr val="tx1">
                  <a:lumMod val="95000"/>
                  <a:lumOff val="5000"/>
                </a:schemeClr>
              </a:solidFill>
              <a:latin typeface="Arial" panose="020B0604020202020204" pitchFamily="34" charset="0"/>
              <a:cs typeface="Arial" panose="020B0604020202020204" pitchFamily="34" charset="0"/>
            </a:endParaRPr>
          </a:p>
          <a:p>
            <a:r>
              <a:rPr lang="nl-NL" sz="2400" b="1" dirty="0">
                <a:solidFill>
                  <a:schemeClr val="tx1">
                    <a:lumMod val="95000"/>
                    <a:lumOff val="5000"/>
                  </a:schemeClr>
                </a:solidFill>
                <a:latin typeface="Arial" panose="020B0604020202020204" pitchFamily="34" charset="0"/>
                <a:cs typeface="Arial" panose="020B0604020202020204" pitchFamily="34" charset="0"/>
              </a:rPr>
              <a:t>Financiering</a:t>
            </a:r>
          </a:p>
        </p:txBody>
      </p:sp>
    </p:spTree>
    <p:extLst>
      <p:ext uri="{BB962C8B-B14F-4D97-AF65-F5344CB8AC3E}">
        <p14:creationId xmlns:p14="http://schemas.microsoft.com/office/powerpoint/2010/main" val="211558142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FC7C1-3862-48A2-B2E4-A8BFFB4478AF}"/>
              </a:ext>
            </a:extLst>
          </p:cNvPr>
          <p:cNvSpPr>
            <a:spLocks noGrp="1"/>
          </p:cNvSpPr>
          <p:nvPr>
            <p:ph type="ctrTitle"/>
          </p:nvPr>
        </p:nvSpPr>
        <p:spPr>
          <a:xfrm>
            <a:off x="1524000" y="1122363"/>
            <a:ext cx="9144000" cy="2387600"/>
          </a:xfrm>
        </p:spPr>
        <p:txBody>
          <a:bodyPr/>
          <a:lstStyle/>
          <a:p>
            <a:endParaRPr lang="nl-NL"/>
          </a:p>
        </p:txBody>
      </p:sp>
      <p:sp>
        <p:nvSpPr>
          <p:cNvPr id="3" name="Ondertitel 2">
            <a:extLst>
              <a:ext uri="{FF2B5EF4-FFF2-40B4-BE49-F238E27FC236}">
                <a16:creationId xmlns:a16="http://schemas.microsoft.com/office/drawing/2014/main" id="{0CAA358B-9715-4811-A7AF-E5738D472815}"/>
              </a:ext>
            </a:extLst>
          </p:cNvPr>
          <p:cNvSpPr>
            <a:spLocks noGrp="1"/>
          </p:cNvSpPr>
          <p:nvPr>
            <p:ph type="subTitle" idx="1"/>
          </p:nvPr>
        </p:nvSpPr>
        <p:spPr>
          <a:xfrm>
            <a:off x="1524000" y="3602038"/>
            <a:ext cx="9144000" cy="1655762"/>
          </a:xfrm>
        </p:spPr>
        <p:txBody>
          <a:bodyPr/>
          <a:lstStyle/>
          <a:p>
            <a:endParaRPr lang="nl-NL"/>
          </a:p>
        </p:txBody>
      </p:sp>
      <p:pic>
        <p:nvPicPr>
          <p:cNvPr id="5" name="Afbeelding 4">
            <a:extLst>
              <a:ext uri="{FF2B5EF4-FFF2-40B4-BE49-F238E27FC236}">
                <a16:creationId xmlns:a16="http://schemas.microsoft.com/office/drawing/2014/main" id="{CF775947-0620-4588-B2B7-4495C1A40FB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ekstvak 8">
            <a:extLst>
              <a:ext uri="{FF2B5EF4-FFF2-40B4-BE49-F238E27FC236}">
                <a16:creationId xmlns:a16="http://schemas.microsoft.com/office/drawing/2014/main" id="{69F64FD4-1C50-715A-8CA0-A936714CDEF3}"/>
              </a:ext>
            </a:extLst>
          </p:cNvPr>
          <p:cNvSpPr txBox="1"/>
          <p:nvPr/>
        </p:nvSpPr>
        <p:spPr>
          <a:xfrm>
            <a:off x="1629229" y="1122363"/>
            <a:ext cx="9535885" cy="769441"/>
          </a:xfrm>
          <a:prstGeom prst="rect">
            <a:avLst/>
          </a:prstGeom>
          <a:noFill/>
          <a:ln w="12700" cap="flat">
            <a:noFill/>
            <a:miter lim="400000"/>
          </a:ln>
          <a:effectLst>
            <a:outerShdw blurRad="50800" dist="50800" dir="5400000" algn="ctr" rotWithShape="0">
              <a:schemeClr val="tx1">
                <a:alpha val="79000"/>
              </a:schemeClr>
            </a:outerShdw>
          </a:effectLst>
          <a:sp3d/>
        </p:spPr>
        <p:style>
          <a:lnRef idx="0">
            <a:scrgbClr r="0" g="0" b="0"/>
          </a:lnRef>
          <a:fillRef idx="0">
            <a:scrgbClr r="0" g="0" b="0"/>
          </a:fillRef>
          <a:effectRef idx="0">
            <a:scrgbClr r="0" g="0" b="0"/>
          </a:effectRef>
          <a:fontRef idx="none"/>
        </p:style>
        <p:txBody>
          <a:bodyPr wrap="square">
            <a:spAutoFit/>
          </a:bodyPr>
          <a:lstStyle/>
          <a:p>
            <a:pPr>
              <a:spcBef>
                <a:spcPts val="1000"/>
              </a:spcBef>
            </a:pPr>
            <a:r>
              <a:rPr lang="nl-NL" sz="4400" b="1" dirty="0">
                <a:solidFill>
                  <a:schemeClr val="bg1"/>
                </a:solidFill>
                <a:latin typeface="Arial" panose="020B0604020202020204" pitchFamily="34" charset="0"/>
                <a:cs typeface="Arial" panose="020B0604020202020204" pitchFamily="34" charset="0"/>
                <a:sym typeface="Source Sans Pro Black"/>
              </a:rPr>
              <a:t>4. Collectieve zonprojecten</a:t>
            </a:r>
          </a:p>
        </p:txBody>
      </p:sp>
      <p:pic>
        <p:nvPicPr>
          <p:cNvPr id="4" name="Afbeelding 3">
            <a:extLst>
              <a:ext uri="{FF2B5EF4-FFF2-40B4-BE49-F238E27FC236}">
                <a16:creationId xmlns:a16="http://schemas.microsoft.com/office/drawing/2014/main" id="{2094C3B3-17DE-BB14-2ABB-12A9EB42857B}"/>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379733" y="344845"/>
            <a:ext cx="1060495" cy="1060495"/>
          </a:xfrm>
          <a:prstGeom prst="rect">
            <a:avLst/>
          </a:prstGeom>
        </p:spPr>
      </p:pic>
    </p:spTree>
    <p:extLst>
      <p:ext uri="{BB962C8B-B14F-4D97-AF65-F5344CB8AC3E}">
        <p14:creationId xmlns:p14="http://schemas.microsoft.com/office/powerpoint/2010/main" val="71499146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54609" y="2448520"/>
            <a:ext cx="7178346" cy="4231928"/>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Met </a:t>
            </a:r>
            <a:r>
              <a:rPr lang="nl-NL" sz="1800" b="1" dirty="0">
                <a:solidFill>
                  <a:schemeClr val="tx1">
                    <a:lumMod val="95000"/>
                    <a:lumOff val="5000"/>
                  </a:schemeClr>
                </a:solidFill>
                <a:latin typeface="Open Sans"/>
                <a:ea typeface="Open Sans"/>
                <a:cs typeface="Open Sans"/>
              </a:rPr>
              <a:t>111 </a:t>
            </a:r>
            <a:r>
              <a:rPr lang="nl-NL" sz="1800" dirty="0">
                <a:solidFill>
                  <a:schemeClr val="tx1">
                    <a:lumMod val="95000"/>
                    <a:lumOff val="5000"/>
                  </a:schemeClr>
                </a:solidFill>
                <a:latin typeface="Open Sans"/>
                <a:ea typeface="Open Sans"/>
                <a:cs typeface="Open Sans"/>
              </a:rPr>
              <a:t>nieuwe collectieve zonprojecten van coöperaties is het totale vermogen in 2024 toegenomen met </a:t>
            </a:r>
            <a:r>
              <a:rPr lang="nl-NL" sz="1800" b="1" dirty="0">
                <a:solidFill>
                  <a:schemeClr val="tx1">
                    <a:lumMod val="95000"/>
                    <a:lumOff val="5000"/>
                  </a:schemeClr>
                </a:solidFill>
                <a:latin typeface="Open Sans"/>
                <a:ea typeface="Open Sans"/>
                <a:cs typeface="Open Sans"/>
              </a:rPr>
              <a:t>81,0 </a:t>
            </a:r>
            <a:r>
              <a:rPr lang="nl-NL" sz="1800" b="1" dirty="0" err="1">
                <a:solidFill>
                  <a:schemeClr val="tx1">
                    <a:lumMod val="95000"/>
                    <a:lumOff val="5000"/>
                  </a:schemeClr>
                </a:solidFill>
                <a:latin typeface="Open Sans"/>
                <a:ea typeface="Open Sans"/>
                <a:cs typeface="Open Sans"/>
              </a:rPr>
              <a:t>MWp</a:t>
            </a:r>
            <a:r>
              <a:rPr lang="nl-NL" sz="1800" b="1" dirty="0">
                <a:solidFill>
                  <a:schemeClr val="tx1">
                    <a:lumMod val="95000"/>
                    <a:lumOff val="5000"/>
                  </a:schemeClr>
                </a:solidFill>
                <a:latin typeface="Open Sans"/>
                <a:ea typeface="Open Sans"/>
                <a:cs typeface="Open Sans"/>
              </a:rPr>
              <a:t> </a:t>
            </a:r>
            <a:r>
              <a:rPr lang="nl-NL" sz="1800" dirty="0">
                <a:solidFill>
                  <a:schemeClr val="tx1">
                    <a:lumMod val="95000"/>
                    <a:lumOff val="5000"/>
                  </a:schemeClr>
                </a:solidFill>
                <a:latin typeface="Open Sans"/>
                <a:ea typeface="Open Sans"/>
                <a:cs typeface="Open Sans"/>
              </a:rPr>
              <a:t>(+25%) .</a:t>
            </a:r>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In totaal hebben de coöperaties </a:t>
            </a:r>
            <a:r>
              <a:rPr lang="nl-NL" sz="1800" b="1" dirty="0">
                <a:solidFill>
                  <a:schemeClr val="tx1">
                    <a:lumMod val="95000"/>
                    <a:lumOff val="5000"/>
                  </a:schemeClr>
                </a:solidFill>
                <a:latin typeface="Open Sans"/>
                <a:ea typeface="Open Sans"/>
                <a:cs typeface="Open Sans"/>
              </a:rPr>
              <a:t>1.359 </a:t>
            </a:r>
            <a:r>
              <a:rPr lang="nl-NL" sz="1800" dirty="0">
                <a:solidFill>
                  <a:schemeClr val="tx1">
                    <a:lumMod val="95000"/>
                    <a:lumOff val="5000"/>
                  </a:schemeClr>
                </a:solidFill>
                <a:latin typeface="Open Sans"/>
                <a:ea typeface="Open Sans"/>
                <a:cs typeface="Open Sans"/>
              </a:rPr>
              <a:t>collectieve zonprojecten gerealiseerd sinds 2008. </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Er is nu </a:t>
            </a:r>
            <a:r>
              <a:rPr lang="nl-NL" sz="1800" b="1" dirty="0">
                <a:solidFill>
                  <a:schemeClr val="tx1">
                    <a:lumMod val="95000"/>
                    <a:lumOff val="5000"/>
                  </a:schemeClr>
                </a:solidFill>
                <a:latin typeface="Open Sans"/>
                <a:ea typeface="Open Sans"/>
                <a:cs typeface="Open Sans"/>
              </a:rPr>
              <a:t>364 miljoen </a:t>
            </a:r>
            <a:r>
              <a:rPr lang="nl-NL" sz="1800" dirty="0">
                <a:solidFill>
                  <a:schemeClr val="tx1">
                    <a:lumMod val="95000"/>
                    <a:lumOff val="5000"/>
                  </a:schemeClr>
                </a:solidFill>
                <a:latin typeface="Open Sans"/>
                <a:ea typeface="Open Sans"/>
                <a:cs typeface="Open Sans"/>
              </a:rPr>
              <a:t>kWh collectief zonvermogen operationeel.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Vergelijkbaar met het elektriciteitsverbruik van bijna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121.000</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huishoudens.</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Grotendeels </a:t>
            </a:r>
            <a:r>
              <a:rPr lang="nl-NL" sz="1800" b="1" dirty="0">
                <a:solidFill>
                  <a:schemeClr val="tx1">
                    <a:lumMod val="95000"/>
                    <a:lumOff val="5000"/>
                  </a:schemeClr>
                </a:solidFill>
                <a:latin typeface="Open Sans"/>
                <a:ea typeface="Open Sans"/>
                <a:cs typeface="Open Sans"/>
              </a:rPr>
              <a:t>zon-op-dak (91,6%). </a:t>
            </a:r>
            <a:r>
              <a:rPr lang="nl-NL" sz="1800" dirty="0">
                <a:solidFill>
                  <a:schemeClr val="tx1">
                    <a:lumMod val="95000"/>
                    <a:lumOff val="5000"/>
                  </a:schemeClr>
                </a:solidFill>
                <a:latin typeface="Open Sans"/>
                <a:ea typeface="Open Sans"/>
                <a:cs typeface="Open Sans"/>
              </a:rPr>
              <a:t>7,6% van de projecten is op grond, enkele op water (0,5%).</a:t>
            </a:r>
          </a:p>
          <a:p>
            <a:pPr marL="285750" lvl="1" indent="-285750">
              <a:buFont typeface="Arial" panose="020B0604020202020204" pitchFamily="34" charset="0"/>
              <a:buChar char="•"/>
            </a:pPr>
            <a:endParaRPr lang="nl-NL" sz="1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Rectangle 6"/>
          <p:cNvSpPr txBox="1"/>
          <p:nvPr/>
        </p:nvSpPr>
        <p:spPr>
          <a:xfrm>
            <a:off x="868258" y="2448520"/>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09" y="1494457"/>
            <a:ext cx="9587839"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a:solidFill>
                  <a:schemeClr val="tx1">
                    <a:lumMod val="95000"/>
                    <a:lumOff val="5000"/>
                  </a:schemeClr>
                </a:solidFill>
                <a:latin typeface="Arial" panose="020B0604020202020204" pitchFamily="34" charset="0"/>
                <a:cs typeface="Arial" panose="020B0604020202020204" pitchFamily="34" charset="0"/>
              </a:rPr>
              <a:t>Coöperatief opgewekte zonne-energie</a:t>
            </a:r>
          </a:p>
        </p:txBody>
      </p:sp>
      <p:pic>
        <p:nvPicPr>
          <p:cNvPr id="4" name="Picture 2" descr="white and blue cloudy sky">
            <a:extLst>
              <a:ext uri="{FF2B5EF4-FFF2-40B4-BE49-F238E27FC236}">
                <a16:creationId xmlns:a16="http://schemas.microsoft.com/office/drawing/2014/main" id="{9B1835AD-0879-C920-E15E-10327BF4D989}"/>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481"/>
          <a:stretch/>
        </p:blipFill>
        <p:spPr bwMode="auto">
          <a:xfrm>
            <a:off x="8104737" y="2448520"/>
            <a:ext cx="3219005" cy="3909027"/>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Zonnepanelen silhouet">
            <a:extLst>
              <a:ext uri="{FF2B5EF4-FFF2-40B4-BE49-F238E27FC236}">
                <a16:creationId xmlns:a16="http://schemas.microsoft.com/office/drawing/2014/main" id="{B9897DFC-4E58-77BA-C011-20C09CFBBE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6776" y="206945"/>
            <a:ext cx="917542" cy="917542"/>
          </a:xfrm>
          <a:prstGeom prst="rect">
            <a:avLst/>
          </a:prstGeom>
        </p:spPr>
      </p:pic>
      <p:pic>
        <p:nvPicPr>
          <p:cNvPr id="5" name="Afbeelding 4">
            <a:extLst>
              <a:ext uri="{FF2B5EF4-FFF2-40B4-BE49-F238E27FC236}">
                <a16:creationId xmlns:a16="http://schemas.microsoft.com/office/drawing/2014/main" id="{15B1E873-EFD1-219C-EB05-24DCE5C8337B}"/>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182002440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06452" y="2286560"/>
            <a:ext cx="8642347" cy="3816429"/>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Tussen de provincies is een </a:t>
            </a:r>
            <a:r>
              <a:rPr lang="nl-NL" sz="1800" b="1" dirty="0">
                <a:solidFill>
                  <a:schemeClr val="tx1">
                    <a:lumMod val="95000"/>
                    <a:lumOff val="5000"/>
                  </a:schemeClr>
                </a:solidFill>
                <a:latin typeface="Open Sans"/>
                <a:ea typeface="Open Sans"/>
                <a:cs typeface="Open Sans"/>
              </a:rPr>
              <a:t>groot verschil </a:t>
            </a:r>
            <a:r>
              <a:rPr lang="nl-NL" sz="1800" dirty="0">
                <a:solidFill>
                  <a:schemeClr val="tx1">
                    <a:lumMod val="95000"/>
                    <a:lumOff val="5000"/>
                  </a:schemeClr>
                </a:solidFill>
                <a:latin typeface="Open Sans"/>
                <a:ea typeface="Open Sans"/>
                <a:cs typeface="Open Sans"/>
              </a:rPr>
              <a:t>in het aantal en omvang van projecten.</a:t>
            </a:r>
          </a:p>
          <a:p>
            <a:pPr marL="285750" indent="-285750">
              <a:lnSpc>
                <a:spcPct val="150000"/>
              </a:lnSpc>
              <a:buFont typeface="Arial" panose="020B0604020202020204" pitchFamily="34" charset="0"/>
              <a:buChar char="•"/>
            </a:pPr>
            <a:r>
              <a:rPr lang="nl-NL" sz="180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1,3% </a:t>
            </a:r>
            <a:r>
              <a:rPr lang="nl-NL" sz="18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van het totale zonvermogen in Nederland is in eigendom van een lokale coöperatie. Bij overige zonneprojecten kan er wel sprake zijn van bijvoorbeeld financiële participatie door de lokale gemeenschap.</a:t>
            </a:r>
          </a:p>
          <a:p>
            <a:pPr marL="285750" indent="-285750">
              <a:lnSpc>
                <a:spcPct val="150000"/>
              </a:lnSpc>
              <a:buFont typeface="Arial" panose="020B0604020202020204" pitchFamily="34" charset="0"/>
              <a:buChar char="•"/>
            </a:pPr>
            <a:r>
              <a:rPr lang="nl-NL"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Het aantal nieuwe projecten neemt af, maar het vermogen van opgewekte zonne-energie neemt toe.</a:t>
            </a:r>
          </a:p>
          <a:p>
            <a:pPr marL="285750" indent="-285750">
              <a:lnSpc>
                <a:spcPct val="150000"/>
              </a:lnSpc>
              <a:buFont typeface="Arial" panose="020B0604020202020204" pitchFamily="34" charset="0"/>
              <a:buChar char="•"/>
            </a:pPr>
            <a:r>
              <a:rPr lang="nl-NL" sz="18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Er </a:t>
            </a:r>
            <a:r>
              <a:rPr lang="nl-NL"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zijn </a:t>
            </a:r>
            <a:r>
              <a:rPr lang="nl-NL"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172</a:t>
            </a:r>
            <a:r>
              <a:rPr lang="nl-NL"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 projecten in de planning en </a:t>
            </a:r>
            <a:r>
              <a:rPr lang="nl-NL"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134</a:t>
            </a:r>
            <a:r>
              <a:rPr lang="nl-NL"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 projecten in voorbereiding.</a:t>
            </a:r>
            <a:endParaRPr lang="nl-NL" sz="18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285750" lvl="1" indent="-285750">
              <a:buFont typeface="Arial" panose="020B0604020202020204" pitchFamily="34" charset="0"/>
              <a:buChar char="•"/>
            </a:pPr>
            <a:endParaRPr lang="nl-NL" sz="1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09" y="1494457"/>
            <a:ext cx="10016591"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Coöperatief opgewekte zonne-energie</a:t>
            </a:r>
          </a:p>
        </p:txBody>
      </p:sp>
      <p:sp>
        <p:nvSpPr>
          <p:cNvPr id="3" name="Tekstvak 2">
            <a:extLst>
              <a:ext uri="{FF2B5EF4-FFF2-40B4-BE49-F238E27FC236}">
                <a16:creationId xmlns:a16="http://schemas.microsoft.com/office/drawing/2014/main" id="{1A0B58EC-D122-B910-6601-D9AC433DC1C7}"/>
              </a:ext>
            </a:extLst>
          </p:cNvPr>
          <p:cNvSpPr txBox="1"/>
          <p:nvPr/>
        </p:nvSpPr>
        <p:spPr>
          <a:xfrm>
            <a:off x="1059510" y="6120521"/>
            <a:ext cx="981169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Zie voor meer info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hlinkClick r:id="rId3"/>
              </a:rPr>
              <a:t>hoofdstuk 4. Collectieve zon</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in de Lokale Energie Monitor</a:t>
            </a:r>
            <a:endParaRPr kumimoji="0" lang="nl-NL" u="none" strike="noStrike" cap="none" spc="0" normalizeH="0" baseline="0" dirty="0">
              <a:ln>
                <a:noFill/>
              </a:ln>
              <a:solidFill>
                <a:srgbClr val="000000"/>
              </a:solidFill>
              <a:effectLst/>
              <a:uFillTx/>
              <a:latin typeface="+mn-lt"/>
              <a:ea typeface="+mn-ea"/>
              <a:cs typeface="+mn-cs"/>
              <a:sym typeface="Calibri"/>
            </a:endParaRPr>
          </a:p>
        </p:txBody>
      </p:sp>
      <p:pic>
        <p:nvPicPr>
          <p:cNvPr id="5" name="Graphic 4" descr="Zonnepanelen silhouet">
            <a:extLst>
              <a:ext uri="{FF2B5EF4-FFF2-40B4-BE49-F238E27FC236}">
                <a16:creationId xmlns:a16="http://schemas.microsoft.com/office/drawing/2014/main" id="{F233A080-5783-2820-7B0B-67A137A968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6776" y="188091"/>
            <a:ext cx="917542" cy="917542"/>
          </a:xfrm>
          <a:prstGeom prst="rect">
            <a:avLst/>
          </a:prstGeom>
        </p:spPr>
      </p:pic>
      <p:pic>
        <p:nvPicPr>
          <p:cNvPr id="2" name="Afbeelding 1">
            <a:extLst>
              <a:ext uri="{FF2B5EF4-FFF2-40B4-BE49-F238E27FC236}">
                <a16:creationId xmlns:a16="http://schemas.microsoft.com/office/drawing/2014/main" id="{78042949-37D7-D659-E142-A650D8A0A6F8}"/>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63846408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Zonnepanelen silhouet">
            <a:extLst>
              <a:ext uri="{FF2B5EF4-FFF2-40B4-BE49-F238E27FC236}">
                <a16:creationId xmlns:a16="http://schemas.microsoft.com/office/drawing/2014/main" id="{7539F241-E037-EAB1-B17F-E9384BB81D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6776" y="188091"/>
            <a:ext cx="917542" cy="917542"/>
          </a:xfrm>
          <a:prstGeom prst="rect">
            <a:avLst/>
          </a:prstGeom>
        </p:spPr>
      </p:pic>
      <p:pic>
        <p:nvPicPr>
          <p:cNvPr id="3" name="Afbeelding 2">
            <a:extLst>
              <a:ext uri="{FF2B5EF4-FFF2-40B4-BE49-F238E27FC236}">
                <a16:creationId xmlns:a16="http://schemas.microsoft.com/office/drawing/2014/main" id="{1E7C74A7-0EB7-6055-F826-F6D69C8676FE}"/>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5" name="Afbeelding 4">
            <a:extLst>
              <a:ext uri="{FF2B5EF4-FFF2-40B4-BE49-F238E27FC236}">
                <a16:creationId xmlns:a16="http://schemas.microsoft.com/office/drawing/2014/main" id="{F39C86B6-E409-AEC5-C126-571D3F28A85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64653" y="1028850"/>
            <a:ext cx="8077827" cy="5376643"/>
          </a:xfrm>
          <a:prstGeom prst="rect">
            <a:avLst/>
          </a:prstGeom>
        </p:spPr>
      </p:pic>
    </p:spTree>
    <p:extLst>
      <p:ext uri="{BB962C8B-B14F-4D97-AF65-F5344CB8AC3E}">
        <p14:creationId xmlns:p14="http://schemas.microsoft.com/office/powerpoint/2010/main" val="63545141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Zonnepanelen silhouet">
            <a:extLst>
              <a:ext uri="{FF2B5EF4-FFF2-40B4-BE49-F238E27FC236}">
                <a16:creationId xmlns:a16="http://schemas.microsoft.com/office/drawing/2014/main" id="{988DC59E-4C06-31CA-09AB-F1867A5616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6776" y="188091"/>
            <a:ext cx="917542" cy="917542"/>
          </a:xfrm>
          <a:prstGeom prst="rect">
            <a:avLst/>
          </a:prstGeom>
        </p:spPr>
      </p:pic>
      <p:pic>
        <p:nvPicPr>
          <p:cNvPr id="4" name="Afbeelding 3">
            <a:extLst>
              <a:ext uri="{FF2B5EF4-FFF2-40B4-BE49-F238E27FC236}">
                <a16:creationId xmlns:a16="http://schemas.microsoft.com/office/drawing/2014/main" id="{85D86DB7-03F1-36C2-0CAB-E18000AF7567}"/>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6" name="Afbeelding 5">
            <a:extLst>
              <a:ext uri="{FF2B5EF4-FFF2-40B4-BE49-F238E27FC236}">
                <a16:creationId xmlns:a16="http://schemas.microsoft.com/office/drawing/2014/main" id="{EA50FA61-1689-4321-45AB-7D95DEA804C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19220" y="1128967"/>
            <a:ext cx="7949365" cy="5324974"/>
          </a:xfrm>
          <a:prstGeom prst="rect">
            <a:avLst/>
          </a:prstGeom>
        </p:spPr>
      </p:pic>
    </p:spTree>
    <p:extLst>
      <p:ext uri="{BB962C8B-B14F-4D97-AF65-F5344CB8AC3E}">
        <p14:creationId xmlns:p14="http://schemas.microsoft.com/office/powerpoint/2010/main" val="422899871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pic>
        <p:nvPicPr>
          <p:cNvPr id="11" name="Afbeelding 10">
            <a:extLst>
              <a:ext uri="{FF2B5EF4-FFF2-40B4-BE49-F238E27FC236}">
                <a16:creationId xmlns:a16="http://schemas.microsoft.com/office/drawing/2014/main" id="{546F3746-2CC8-49EA-8A30-B4E92A2AC93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806453" y="188091"/>
            <a:ext cx="1060495" cy="1060495"/>
          </a:xfrm>
          <a:prstGeom prst="rect">
            <a:avLst/>
          </a:prstGeom>
        </p:spPr>
      </p:pic>
      <p:sp>
        <p:nvSpPr>
          <p:cNvPr id="14" name="Subtitle 2">
            <a:extLst>
              <a:ext uri="{FF2B5EF4-FFF2-40B4-BE49-F238E27FC236}">
                <a16:creationId xmlns:a16="http://schemas.microsoft.com/office/drawing/2014/main" id="{0FF9EE69-50C3-444F-ABA5-5F9A5D31A4CF}"/>
              </a:ext>
            </a:extLst>
          </p:cNvPr>
          <p:cNvSpPr txBox="1"/>
          <p:nvPr/>
        </p:nvSpPr>
        <p:spPr>
          <a:xfrm>
            <a:off x="934508" y="1572440"/>
            <a:ext cx="8279161"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a:solidFill>
                  <a:schemeClr val="tx1">
                    <a:lumMod val="95000"/>
                    <a:lumOff val="5000"/>
                  </a:schemeClr>
                </a:solidFill>
                <a:latin typeface="Arial" panose="020B0604020202020204" pitchFamily="34" charset="0"/>
                <a:cs typeface="Arial" panose="020B0604020202020204" pitchFamily="34" charset="0"/>
              </a:rPr>
              <a:t>Inhoud</a:t>
            </a:r>
            <a:endParaRPr sz="3600" b="1">
              <a:solidFill>
                <a:schemeClr val="tx1">
                  <a:lumMod val="95000"/>
                  <a:lumOff val="5000"/>
                </a:schemeClr>
              </a:solidFill>
              <a:latin typeface="Arial" panose="020B0604020202020204" pitchFamily="34" charset="0"/>
              <a:cs typeface="Arial" panose="020B0604020202020204" pitchFamily="34" charset="0"/>
            </a:endParaRPr>
          </a:p>
        </p:txBody>
      </p:sp>
      <p:sp>
        <p:nvSpPr>
          <p:cNvPr id="8" name="Rectangle 6">
            <a:extLst>
              <a:ext uri="{FF2B5EF4-FFF2-40B4-BE49-F238E27FC236}">
                <a16:creationId xmlns:a16="http://schemas.microsoft.com/office/drawing/2014/main" id="{8729A7A1-3A5D-43A0-830C-CE59918B9F64}"/>
              </a:ext>
            </a:extLst>
          </p:cNvPr>
          <p:cNvSpPr txBox="1"/>
          <p:nvPr/>
        </p:nvSpPr>
        <p:spPr>
          <a:xfrm>
            <a:off x="934508" y="2542626"/>
            <a:ext cx="11054292" cy="3787575"/>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lnSpc>
                <a:spcPct val="150000"/>
              </a:lnSpc>
              <a:defRPr sz="900">
                <a:solidFill>
                  <a:srgbClr val="FFFFFF"/>
                </a:solidFill>
                <a:latin typeface="Lato Regular"/>
                <a:ea typeface="Lato Regular"/>
                <a:cs typeface="Lato Regular"/>
                <a:sym typeface="Lato Regular"/>
              </a:defRPr>
            </a:lvl1pPr>
          </a:lstStyle>
          <a:p>
            <a:pPr marL="342900" indent="-342900">
              <a:buFont typeface="+mj-lt"/>
              <a:buAutoNum type="arabicPeriod"/>
            </a:pPr>
            <a:r>
              <a:rPr lang="nl-NL" sz="1800" b="1" kern="100" dirty="0">
                <a:solidFill>
                  <a:schemeClr val="tx1"/>
                </a:solidFill>
                <a:latin typeface="Open Sans"/>
                <a:ea typeface="Open Sans"/>
                <a:cs typeface="Open Sans"/>
              </a:rPr>
              <a:t>Burgercollectieven</a:t>
            </a:r>
          </a:p>
          <a:p>
            <a:pPr marL="342900" indent="-342900">
              <a:buFont typeface="+mj-lt"/>
              <a:buAutoNum type="arabicPeriod"/>
            </a:pPr>
            <a:r>
              <a:rPr lang="nl-NL" sz="1800" b="1" kern="100" dirty="0">
                <a:solidFill>
                  <a:schemeClr val="tx1"/>
                </a:solidFill>
                <a:latin typeface="Open Sans"/>
                <a:ea typeface="Open Sans"/>
                <a:cs typeface="Open Sans"/>
              </a:rPr>
              <a:t>Collectieve energiebesparing</a:t>
            </a:r>
          </a:p>
          <a:p>
            <a:pPr marL="342900" indent="-342900">
              <a:buAutoNum type="arabicPeriod"/>
            </a:pPr>
            <a:r>
              <a:rPr lang="nl-NL" sz="1800" b="1" kern="100" dirty="0">
                <a:solidFill>
                  <a:schemeClr val="tx1"/>
                </a:solidFill>
                <a:latin typeface="Open Sans"/>
              </a:rPr>
              <a:t>Collectieve warmteprojecten</a:t>
            </a:r>
            <a:endParaRPr lang="nl-NL" dirty="0">
              <a:solidFill>
                <a:schemeClr val="tx1"/>
              </a:solidFill>
              <a:latin typeface="Open Sans"/>
            </a:endParaRPr>
          </a:p>
          <a:p>
            <a:pPr marL="342900" indent="-342900">
              <a:buAutoNum type="arabicPeriod"/>
            </a:pPr>
            <a:r>
              <a:rPr lang="nl-NL" sz="1800" b="1" kern="100" dirty="0">
                <a:solidFill>
                  <a:schemeClr val="tx1"/>
                </a:solidFill>
                <a:latin typeface="Open Sans"/>
                <a:ea typeface="Open Sans"/>
                <a:cs typeface="Open Sans"/>
              </a:rPr>
              <a:t>Collectieve zonprojecten</a:t>
            </a:r>
            <a:endParaRPr lang="nl-NL" dirty="0">
              <a:solidFill>
                <a:schemeClr val="tx1"/>
              </a:solidFill>
            </a:endParaRPr>
          </a:p>
          <a:p>
            <a:pPr marL="342900" indent="-342900">
              <a:buFont typeface="+mj-lt"/>
              <a:buAutoNum type="arabicPeriod"/>
            </a:pPr>
            <a:r>
              <a:rPr lang="nl-NL" sz="1800" b="1" kern="100" dirty="0">
                <a:solidFill>
                  <a:schemeClr val="tx1"/>
                </a:solidFill>
                <a:latin typeface="Open Sans"/>
                <a:ea typeface="Open Sans"/>
                <a:cs typeface="Open Sans"/>
              </a:rPr>
              <a:t>Collectieve windprojecten</a:t>
            </a:r>
          </a:p>
          <a:p>
            <a:pPr marL="342900" indent="-342900">
              <a:buFont typeface="+mj-lt"/>
              <a:buAutoNum type="arabicPeriod"/>
            </a:pPr>
            <a:r>
              <a:rPr lang="nl-NL" sz="1800" b="1" kern="100" dirty="0">
                <a:solidFill>
                  <a:schemeClr val="tx1"/>
                </a:solidFill>
                <a:latin typeface="Open Sans"/>
                <a:ea typeface="Open Sans"/>
                <a:cs typeface="Open Sans"/>
              </a:rPr>
              <a:t>Financieel</a:t>
            </a:r>
          </a:p>
          <a:p>
            <a:pPr marL="342900" indent="-342900">
              <a:buFont typeface="+mj-lt"/>
              <a:buAutoNum type="arabicPeriod"/>
            </a:pPr>
            <a:r>
              <a:rPr lang="nl-NL" sz="1800" b="1" kern="100" dirty="0">
                <a:solidFill>
                  <a:schemeClr val="tx1"/>
                </a:solidFill>
                <a:latin typeface="Open Sans"/>
                <a:ea typeface="Open Sans"/>
                <a:cs typeface="Open Sans"/>
              </a:rPr>
              <a:t>Ontwikkelingen</a:t>
            </a:r>
            <a:endParaRPr lang="nl-NL" sz="1800" b="1" kern="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nl-NL" sz="1800" b="1" kern="100" dirty="0">
                <a:solidFill>
                  <a:schemeClr val="tx1"/>
                </a:solidFill>
                <a:latin typeface="Open Sans"/>
                <a:ea typeface="Open Sans"/>
                <a:cs typeface="Open Sans"/>
              </a:rPr>
              <a:t>Knelpunten</a:t>
            </a:r>
          </a:p>
          <a:p>
            <a:pPr marL="342900" indent="-342900">
              <a:buFont typeface="+mj-lt"/>
              <a:buAutoNum type="arabicPeriod"/>
            </a:pPr>
            <a:r>
              <a:rPr lang="nl-NL" sz="1800" b="1" kern="100" dirty="0">
                <a:solidFill>
                  <a:schemeClr val="tx1"/>
                </a:solidFill>
                <a:latin typeface="Open Sans"/>
                <a:ea typeface="Open Sans"/>
                <a:cs typeface="Open Sans"/>
              </a:rPr>
              <a:t>Bewonersinitiatieven in beeld </a:t>
            </a:r>
            <a:endParaRPr lang="nl-NL" sz="1800" b="1" kern="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146471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934508" y="1539518"/>
            <a:ext cx="11130113"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endParaRPr lang="nl-NL" sz="3600" b="1">
              <a:solidFill>
                <a:schemeClr val="tx1">
                  <a:lumMod val="95000"/>
                  <a:lumOff val="5000"/>
                </a:schemeClr>
              </a:solidFill>
              <a:latin typeface="Montserrat" panose="00000500000000000000" pitchFamily="2" charset="0"/>
            </a:endParaRPr>
          </a:p>
        </p:txBody>
      </p:sp>
      <p:sp>
        <p:nvSpPr>
          <p:cNvPr id="8" name="Rectangle 6">
            <a:extLst>
              <a:ext uri="{FF2B5EF4-FFF2-40B4-BE49-F238E27FC236}">
                <a16:creationId xmlns:a16="http://schemas.microsoft.com/office/drawing/2014/main" id="{8729A7A1-3A5D-43A0-830C-CE59918B9F64}"/>
              </a:ext>
            </a:extLst>
          </p:cNvPr>
          <p:cNvSpPr txBox="1"/>
          <p:nvPr/>
        </p:nvSpPr>
        <p:spPr>
          <a:xfrm>
            <a:off x="934508" y="2730781"/>
            <a:ext cx="10556908" cy="46358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800" i="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Zonnepanelen silhouet">
            <a:extLst>
              <a:ext uri="{FF2B5EF4-FFF2-40B4-BE49-F238E27FC236}">
                <a16:creationId xmlns:a16="http://schemas.microsoft.com/office/drawing/2014/main" id="{447386C2-6025-CD82-4173-D8822D8481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6776" y="188091"/>
            <a:ext cx="917542" cy="917542"/>
          </a:xfrm>
          <a:prstGeom prst="rect">
            <a:avLst/>
          </a:prstGeom>
        </p:spPr>
      </p:pic>
      <p:pic>
        <p:nvPicPr>
          <p:cNvPr id="3" name="Afbeelding 2">
            <a:extLst>
              <a:ext uri="{FF2B5EF4-FFF2-40B4-BE49-F238E27FC236}">
                <a16:creationId xmlns:a16="http://schemas.microsoft.com/office/drawing/2014/main" id="{5A169195-9DD4-44B7-65BC-72515BF6E98D}"/>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6" name="Afbeelding 5">
            <a:extLst>
              <a:ext uri="{FF2B5EF4-FFF2-40B4-BE49-F238E27FC236}">
                <a16:creationId xmlns:a16="http://schemas.microsoft.com/office/drawing/2014/main" id="{055145E7-7486-83E4-9C27-83974E25AAC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74969" y="820989"/>
            <a:ext cx="6959113" cy="5704068"/>
          </a:xfrm>
          <a:prstGeom prst="rect">
            <a:avLst/>
          </a:prstGeom>
        </p:spPr>
      </p:pic>
    </p:spTree>
    <p:extLst>
      <p:ext uri="{BB962C8B-B14F-4D97-AF65-F5344CB8AC3E}">
        <p14:creationId xmlns:p14="http://schemas.microsoft.com/office/powerpoint/2010/main" val="386054832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46B5E87-1117-6BB0-7232-46394868E943}"/>
            </a:ext>
          </a:extLst>
        </p:cNvPr>
        <p:cNvGrpSpPr/>
        <p:nvPr/>
      </p:nvGrpSpPr>
      <p:grpSpPr>
        <a:xfrm>
          <a:off x="0" y="0"/>
          <a:ext cx="0" cy="0"/>
          <a:chOff x="0" y="0"/>
          <a:chExt cx="0" cy="0"/>
        </a:xfrm>
      </p:grpSpPr>
      <p:sp>
        <p:nvSpPr>
          <p:cNvPr id="406" name="Rectangle 4">
            <a:extLst>
              <a:ext uri="{FF2B5EF4-FFF2-40B4-BE49-F238E27FC236}">
                <a16:creationId xmlns:a16="http://schemas.microsoft.com/office/drawing/2014/main" id="{897F956A-F8A9-C0A4-B01D-5B2AA7706EEC}"/>
              </a:ext>
            </a:extLst>
          </p:cNvPr>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14" name="Subtitle 2">
            <a:extLst>
              <a:ext uri="{FF2B5EF4-FFF2-40B4-BE49-F238E27FC236}">
                <a16:creationId xmlns:a16="http://schemas.microsoft.com/office/drawing/2014/main" id="{B16776D0-E0EF-E611-3E70-3A857E0AAAF9}"/>
              </a:ext>
            </a:extLst>
          </p:cNvPr>
          <p:cNvSpPr txBox="1"/>
          <p:nvPr/>
        </p:nvSpPr>
        <p:spPr>
          <a:xfrm>
            <a:off x="934508" y="1539518"/>
            <a:ext cx="11130113" cy="6463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endParaRPr lang="nl-NL" sz="3600" b="1">
              <a:solidFill>
                <a:schemeClr val="tx1">
                  <a:lumMod val="95000"/>
                  <a:lumOff val="5000"/>
                </a:schemeClr>
              </a:solidFill>
              <a:latin typeface="Montserrat" panose="00000500000000000000" pitchFamily="2" charset="0"/>
            </a:endParaRPr>
          </a:p>
        </p:txBody>
      </p:sp>
      <p:sp>
        <p:nvSpPr>
          <p:cNvPr id="8" name="Rectangle 6">
            <a:extLst>
              <a:ext uri="{FF2B5EF4-FFF2-40B4-BE49-F238E27FC236}">
                <a16:creationId xmlns:a16="http://schemas.microsoft.com/office/drawing/2014/main" id="{EBF8641C-783F-E947-8B45-60F37027F8A9}"/>
              </a:ext>
            </a:extLst>
          </p:cNvPr>
          <p:cNvSpPr txBox="1"/>
          <p:nvPr/>
        </p:nvSpPr>
        <p:spPr>
          <a:xfrm>
            <a:off x="934508" y="2730781"/>
            <a:ext cx="10556908" cy="46358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800" i="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Zonnepanelen silhouet">
            <a:extLst>
              <a:ext uri="{FF2B5EF4-FFF2-40B4-BE49-F238E27FC236}">
                <a16:creationId xmlns:a16="http://schemas.microsoft.com/office/drawing/2014/main" id="{7B8DDD95-6326-D317-5FD5-38F87EAC85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6776" y="188091"/>
            <a:ext cx="917542" cy="917542"/>
          </a:xfrm>
          <a:prstGeom prst="rect">
            <a:avLst/>
          </a:prstGeom>
        </p:spPr>
      </p:pic>
      <p:pic>
        <p:nvPicPr>
          <p:cNvPr id="3" name="Afbeelding 2">
            <a:extLst>
              <a:ext uri="{FF2B5EF4-FFF2-40B4-BE49-F238E27FC236}">
                <a16:creationId xmlns:a16="http://schemas.microsoft.com/office/drawing/2014/main" id="{E55AC0F1-C08D-743B-CF04-2EFF7F6B8B3E}"/>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5" name="Afbeelding 4">
            <a:extLst>
              <a:ext uri="{FF2B5EF4-FFF2-40B4-BE49-F238E27FC236}">
                <a16:creationId xmlns:a16="http://schemas.microsoft.com/office/drawing/2014/main" id="{81CFFCDF-3EF1-6748-C7C5-027CA5F5BFAB}"/>
              </a:ext>
            </a:extLst>
          </p:cNvPr>
          <p:cNvPicPr>
            <a:picLocks noChangeAspect="1"/>
          </p:cNvPicPr>
          <p:nvPr/>
        </p:nvPicPr>
        <p:blipFill>
          <a:blip r:embed="rId6"/>
          <a:stretch>
            <a:fillRect/>
          </a:stretch>
        </p:blipFill>
        <p:spPr>
          <a:xfrm>
            <a:off x="2314937" y="938113"/>
            <a:ext cx="8411193" cy="5671031"/>
          </a:xfrm>
          <a:prstGeom prst="rect">
            <a:avLst/>
          </a:prstGeom>
        </p:spPr>
      </p:pic>
    </p:spTree>
    <p:extLst>
      <p:ext uri="{BB962C8B-B14F-4D97-AF65-F5344CB8AC3E}">
        <p14:creationId xmlns:p14="http://schemas.microsoft.com/office/powerpoint/2010/main" val="219394305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68258" y="2345181"/>
            <a:ext cx="6545651" cy="33412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 2016 gestart met </a:t>
            </a:r>
            <a:r>
              <a:rPr lang="nl-NL" sz="1800" dirty="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ZonOffensief</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Zeeland </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 2024 werd het grootste zonnedak tot nu toe gerealiseerd, 3,2 </a:t>
            </a:r>
            <a:r>
              <a:rPr lang="nl-NL" sz="1800" dirty="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MWp</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op de anodefabriek in het </a:t>
            </a:r>
            <a:r>
              <a:rPr lang="nl-NL" sz="1800" dirty="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Sloegebied</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Dit is tevens het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grootste coöperatieve zonnedak van Nederland</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 voorgaande jaren werd in totaal 4,0 </a:t>
            </a:r>
            <a:r>
              <a:rPr lang="nl-NL" sz="1800" dirty="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MWp</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geplaatst.</a:t>
            </a:r>
          </a:p>
          <a:p>
            <a:pPr marL="285750" indent="-285750">
              <a:lnSpc>
                <a:spcPct val="150000"/>
              </a:lnSpc>
              <a:buFont typeface="Arial" panose="020B0604020202020204" pitchFamily="34" charset="0"/>
              <a:buChar char="•"/>
            </a:pPr>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09" y="1494457"/>
            <a:ext cx="8479891"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Voorbeeld: </a:t>
            </a:r>
            <a:r>
              <a:rPr lang="nl-NL" sz="3600" b="1" dirty="0" err="1">
                <a:solidFill>
                  <a:schemeClr val="tx1">
                    <a:lumMod val="95000"/>
                    <a:lumOff val="5000"/>
                  </a:schemeClr>
                </a:solidFill>
                <a:latin typeface="Arial" panose="020B0604020202020204" pitchFamily="34" charset="0"/>
                <a:cs typeface="Arial" panose="020B0604020202020204" pitchFamily="34" charset="0"/>
              </a:rPr>
              <a:t>Zeeuwind</a:t>
            </a:r>
            <a:r>
              <a:rPr lang="nl-NL" sz="3600" b="1" dirty="0">
                <a:solidFill>
                  <a:schemeClr val="tx1">
                    <a:lumMod val="95000"/>
                    <a:lumOff val="5000"/>
                  </a:schemeClr>
                </a:solidFill>
                <a:latin typeface="Arial" panose="020B0604020202020204" pitchFamily="34" charset="0"/>
                <a:cs typeface="Arial" panose="020B0604020202020204" pitchFamily="34" charset="0"/>
              </a:rPr>
              <a:t> (1/2)</a:t>
            </a:r>
          </a:p>
        </p:txBody>
      </p:sp>
      <p:pic>
        <p:nvPicPr>
          <p:cNvPr id="4" name="Graphic 3" descr="Zonnepanelen silhouet">
            <a:extLst>
              <a:ext uri="{FF2B5EF4-FFF2-40B4-BE49-F238E27FC236}">
                <a16:creationId xmlns:a16="http://schemas.microsoft.com/office/drawing/2014/main" id="{87B545BB-152D-5ECD-AFCB-979EF7EEC1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6776" y="188091"/>
            <a:ext cx="917542" cy="917542"/>
          </a:xfrm>
          <a:prstGeom prst="rect">
            <a:avLst/>
          </a:prstGeom>
        </p:spPr>
      </p:pic>
      <p:pic>
        <p:nvPicPr>
          <p:cNvPr id="3" name="Afbeelding 2">
            <a:extLst>
              <a:ext uri="{FF2B5EF4-FFF2-40B4-BE49-F238E27FC236}">
                <a16:creationId xmlns:a16="http://schemas.microsoft.com/office/drawing/2014/main" id="{458E25A4-7CB4-AACC-3DFB-C1EE66CF8B21}"/>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6" name="Afbeelding 5" descr="Afbeelding met persoon, kleding, buitenshuis, Zonne-energie&#10;&#10;Door AI gegenereerde inhoud is mogelijk onjuist.">
            <a:extLst>
              <a:ext uri="{FF2B5EF4-FFF2-40B4-BE49-F238E27FC236}">
                <a16:creationId xmlns:a16="http://schemas.microsoft.com/office/drawing/2014/main" id="{15693991-5AFE-2384-1CB9-982402FAD28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623309" y="2345181"/>
            <a:ext cx="3762238" cy="2508159"/>
          </a:xfrm>
          <a:prstGeom prst="rect">
            <a:avLst/>
          </a:prstGeom>
        </p:spPr>
      </p:pic>
      <p:sp>
        <p:nvSpPr>
          <p:cNvPr id="7" name="Tekstvak 6">
            <a:extLst>
              <a:ext uri="{FF2B5EF4-FFF2-40B4-BE49-F238E27FC236}">
                <a16:creationId xmlns:a16="http://schemas.microsoft.com/office/drawing/2014/main" id="{762E16D0-6B1B-7951-B76C-6ED09F7C64D9}"/>
              </a:ext>
            </a:extLst>
          </p:cNvPr>
          <p:cNvSpPr txBox="1"/>
          <p:nvPr/>
        </p:nvSpPr>
        <p:spPr>
          <a:xfrm>
            <a:off x="8716794" y="4912874"/>
            <a:ext cx="333756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200" b="0" i="1" u="none" strike="noStrike" cap="none" spc="0" normalizeH="0" baseline="0" dirty="0">
                <a:ln>
                  <a:noFill/>
                </a:ln>
                <a:solidFill>
                  <a:srgbClr val="000000"/>
                </a:solidFill>
                <a:effectLst/>
                <a:uFillTx/>
                <a:latin typeface="+mn-lt"/>
                <a:ea typeface="+mn-ea"/>
                <a:cs typeface="+mn-cs"/>
                <a:sym typeface="Calibri"/>
              </a:rPr>
              <a:t>Foto: </a:t>
            </a:r>
            <a:r>
              <a:rPr kumimoji="0" lang="nl-NL" sz="1200" b="0" i="1" u="none" strike="noStrike" cap="none" spc="0" normalizeH="0" baseline="0" dirty="0" err="1">
                <a:ln>
                  <a:noFill/>
                </a:ln>
                <a:solidFill>
                  <a:srgbClr val="000000"/>
                </a:solidFill>
                <a:effectLst/>
                <a:uFillTx/>
                <a:latin typeface="+mn-lt"/>
                <a:ea typeface="+mn-ea"/>
                <a:cs typeface="+mn-cs"/>
                <a:sym typeface="Calibri"/>
              </a:rPr>
              <a:t>Zeeuwind</a:t>
            </a:r>
            <a:endParaRPr kumimoji="0" lang="nl-NL" sz="1200" b="0" i="1"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63905818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318C2B9-6D56-B1EE-15A1-BD45C81509D4}"/>
            </a:ext>
          </a:extLst>
        </p:cNvPr>
        <p:cNvGrpSpPr/>
        <p:nvPr/>
      </p:nvGrpSpPr>
      <p:grpSpPr>
        <a:xfrm>
          <a:off x="0" y="0"/>
          <a:ext cx="0" cy="0"/>
          <a:chOff x="0" y="0"/>
          <a:chExt cx="0" cy="0"/>
        </a:xfrm>
      </p:grpSpPr>
      <p:sp>
        <p:nvSpPr>
          <p:cNvPr id="406" name="Rectangle 4">
            <a:extLst>
              <a:ext uri="{FF2B5EF4-FFF2-40B4-BE49-F238E27FC236}">
                <a16:creationId xmlns:a16="http://schemas.microsoft.com/office/drawing/2014/main" id="{345F8168-046B-608D-BAFC-13D6BAD276C5}"/>
              </a:ext>
            </a:extLst>
          </p:cNvPr>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a:extLst>
              <a:ext uri="{FF2B5EF4-FFF2-40B4-BE49-F238E27FC236}">
                <a16:creationId xmlns:a16="http://schemas.microsoft.com/office/drawing/2014/main" id="{6BDF9BE3-577B-7032-8478-D11EE7F5BAE9}"/>
              </a:ext>
            </a:extLst>
          </p:cNvPr>
          <p:cNvSpPr txBox="1"/>
          <p:nvPr/>
        </p:nvSpPr>
        <p:spPr>
          <a:xfrm>
            <a:off x="868258" y="2750420"/>
            <a:ext cx="10976060" cy="33412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Een initiatief waarbij </a:t>
            </a:r>
            <a:r>
              <a:rPr lang="nl-NL" sz="1800" dirty="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Zeeuwind</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verschillende daken in Zeeland ‘samenvoegt’ tot 1 groot zonnedak.</a:t>
            </a:r>
          </a:p>
          <a:p>
            <a:pPr marL="285750" indent="-285750">
              <a:lnSpc>
                <a:spcPct val="150000"/>
              </a:lnSpc>
              <a:buFont typeface="Arial" panose="020B0604020202020204" pitchFamily="34" charset="0"/>
              <a:buChar char="•"/>
            </a:pP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Ondernemers worden volledig ontzorgd</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De coöperatie laat de onderzoeken doen, vraagt de subsidie aan, organiseert de plaatsing van de panelen en verzorgt het beheer.</a:t>
            </a:r>
          </a:p>
          <a:p>
            <a:pPr marL="285750" indent="-285750">
              <a:lnSpc>
                <a:spcPct val="150000"/>
              </a:lnSpc>
              <a:buFont typeface="Arial" panose="020B0604020202020204" pitchFamily="34" charset="0"/>
              <a:buChar char="•"/>
            </a:pPr>
            <a:r>
              <a:rPr lang="nl-NL" sz="1800" b="1" dirty="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Zeeuwind</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is 100% eigenaar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van de zonnepanelen. De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ondernemer ontvangt 16 jaar lang een vergoeding</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voor het verhuren van het dak en draagt bij aan het verduurzamen van Zeeland</a:t>
            </a:r>
          </a:p>
          <a:p>
            <a:pPr marL="285750" indent="-285750">
              <a:lnSpc>
                <a:spcPct val="150000"/>
              </a:lnSpc>
              <a:buFont typeface="Arial" panose="020B0604020202020204" pitchFamily="34" charset="0"/>
              <a:buChar char="•"/>
            </a:pP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Na 16 jaar wordt de zonne-installatie eigendom van de ondernemer.</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Deze gaat dan nog zeker 10 jaar mee. </a:t>
            </a:r>
          </a:p>
        </p:txBody>
      </p:sp>
      <p:sp>
        <p:nvSpPr>
          <p:cNvPr id="409" name="Rectangle 6">
            <a:extLst>
              <a:ext uri="{FF2B5EF4-FFF2-40B4-BE49-F238E27FC236}">
                <a16:creationId xmlns:a16="http://schemas.microsoft.com/office/drawing/2014/main" id="{BCA5EF68-53BC-463B-A572-3E3F64CCF9D0}"/>
              </a:ext>
            </a:extLst>
          </p:cNvPr>
          <p:cNvSpPr txBox="1"/>
          <p:nvPr/>
        </p:nvSpPr>
        <p:spPr>
          <a:xfrm>
            <a:off x="868258" y="2768339"/>
            <a:ext cx="4754620" cy="38106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F6AA3CCB-85BB-7AC8-9A6B-61C251339D80}"/>
              </a:ext>
            </a:extLst>
          </p:cNvPr>
          <p:cNvSpPr txBox="1"/>
          <p:nvPr/>
        </p:nvSpPr>
        <p:spPr>
          <a:xfrm>
            <a:off x="854609" y="1494457"/>
            <a:ext cx="8479891" cy="114390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Voorbeeld: </a:t>
            </a:r>
            <a:r>
              <a:rPr lang="nl-NL" sz="3600" b="1" dirty="0" err="1">
                <a:solidFill>
                  <a:schemeClr val="tx1">
                    <a:lumMod val="95000"/>
                    <a:lumOff val="5000"/>
                  </a:schemeClr>
                </a:solidFill>
                <a:latin typeface="Arial" panose="020B0604020202020204" pitchFamily="34" charset="0"/>
                <a:cs typeface="Arial" panose="020B0604020202020204" pitchFamily="34" charset="0"/>
              </a:rPr>
              <a:t>Zeeuwind</a:t>
            </a:r>
            <a:r>
              <a:rPr lang="nl-NL" sz="3600" b="1" dirty="0">
                <a:solidFill>
                  <a:schemeClr val="tx1">
                    <a:lumMod val="95000"/>
                    <a:lumOff val="5000"/>
                  </a:schemeClr>
                </a:solidFill>
                <a:latin typeface="Arial" panose="020B0604020202020204" pitchFamily="34" charset="0"/>
                <a:cs typeface="Arial" panose="020B0604020202020204" pitchFamily="34" charset="0"/>
              </a:rPr>
              <a:t> (2/2)</a:t>
            </a:r>
            <a:endParaRPr lang="nl-NL" sz="1800" b="1" dirty="0">
              <a:solidFill>
                <a:schemeClr val="tx1">
                  <a:lumMod val="95000"/>
                  <a:lumOff val="5000"/>
                </a:schemeClr>
              </a:solidFill>
              <a:latin typeface="Arial" panose="020B0604020202020204" pitchFamily="34" charset="0"/>
              <a:cs typeface="Arial" panose="020B0604020202020204" pitchFamily="34" charset="0"/>
            </a:endParaRPr>
          </a:p>
          <a:p>
            <a:r>
              <a:rPr lang="nl-NL" sz="2400" b="1" dirty="0">
                <a:solidFill>
                  <a:schemeClr val="tx1">
                    <a:lumMod val="95000"/>
                    <a:lumOff val="5000"/>
                  </a:schemeClr>
                </a:solidFill>
                <a:latin typeface="Arial" panose="020B0604020202020204" pitchFamily="34" charset="0"/>
                <a:cs typeface="Arial" panose="020B0604020202020204" pitchFamily="34" charset="0"/>
              </a:rPr>
              <a:t>Het </a:t>
            </a:r>
            <a:r>
              <a:rPr lang="nl-NL" sz="2400" b="1" dirty="0" err="1">
                <a:solidFill>
                  <a:schemeClr val="tx1">
                    <a:lumMod val="95000"/>
                    <a:lumOff val="5000"/>
                  </a:schemeClr>
                </a:solidFill>
                <a:latin typeface="Arial" panose="020B0604020202020204" pitchFamily="34" charset="0"/>
                <a:cs typeface="Arial" panose="020B0604020202020204" pitchFamily="34" charset="0"/>
              </a:rPr>
              <a:t>ZonOffensief</a:t>
            </a:r>
            <a:r>
              <a:rPr lang="nl-NL" sz="2400" b="1" dirty="0">
                <a:solidFill>
                  <a:schemeClr val="tx1">
                    <a:lumMod val="95000"/>
                    <a:lumOff val="5000"/>
                  </a:schemeClr>
                </a:solidFill>
                <a:latin typeface="Arial" panose="020B0604020202020204" pitchFamily="34" charset="0"/>
                <a:cs typeface="Arial" panose="020B0604020202020204" pitchFamily="34" charset="0"/>
              </a:rPr>
              <a:t> Zeeland model</a:t>
            </a:r>
          </a:p>
        </p:txBody>
      </p:sp>
      <p:pic>
        <p:nvPicPr>
          <p:cNvPr id="4" name="Graphic 3" descr="Zonnepanelen silhouet">
            <a:extLst>
              <a:ext uri="{FF2B5EF4-FFF2-40B4-BE49-F238E27FC236}">
                <a16:creationId xmlns:a16="http://schemas.microsoft.com/office/drawing/2014/main" id="{3B8BB73A-A2E0-49B0-88BE-8966C0DF87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6776" y="188091"/>
            <a:ext cx="917542" cy="917542"/>
          </a:xfrm>
          <a:prstGeom prst="rect">
            <a:avLst/>
          </a:prstGeom>
        </p:spPr>
      </p:pic>
      <p:pic>
        <p:nvPicPr>
          <p:cNvPr id="3" name="Afbeelding 2">
            <a:extLst>
              <a:ext uri="{FF2B5EF4-FFF2-40B4-BE49-F238E27FC236}">
                <a16:creationId xmlns:a16="http://schemas.microsoft.com/office/drawing/2014/main" id="{FCEDC31A-D34B-0738-3B9E-AF1A698F0D47}"/>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1682158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7A4D41B-8752-CBE4-FD15-223480689955}"/>
            </a:ext>
          </a:extLst>
        </p:cNvPr>
        <p:cNvGrpSpPr/>
        <p:nvPr/>
      </p:nvGrpSpPr>
      <p:grpSpPr>
        <a:xfrm>
          <a:off x="0" y="0"/>
          <a:ext cx="0" cy="0"/>
          <a:chOff x="0" y="0"/>
          <a:chExt cx="0" cy="0"/>
        </a:xfrm>
      </p:grpSpPr>
      <p:sp>
        <p:nvSpPr>
          <p:cNvPr id="406" name="Rectangle 4">
            <a:extLst>
              <a:ext uri="{FF2B5EF4-FFF2-40B4-BE49-F238E27FC236}">
                <a16:creationId xmlns:a16="http://schemas.microsoft.com/office/drawing/2014/main" id="{99E14A90-6B75-5F7B-CEBD-2522EC3918F1}"/>
              </a:ext>
            </a:extLst>
          </p:cNvPr>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a:extLst>
              <a:ext uri="{FF2B5EF4-FFF2-40B4-BE49-F238E27FC236}">
                <a16:creationId xmlns:a16="http://schemas.microsoft.com/office/drawing/2014/main" id="{710DFB95-303C-5262-DF2E-6152D861C6D9}"/>
              </a:ext>
            </a:extLst>
          </p:cNvPr>
          <p:cNvSpPr txBox="1"/>
          <p:nvPr/>
        </p:nvSpPr>
        <p:spPr>
          <a:xfrm>
            <a:off x="854609" y="2877599"/>
            <a:ext cx="6912004" cy="346954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Een Overijsselse coöperatie die in 2024 is opgericht.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Datzelfde jaar zijn zij al eigenaar van drie zonnedaken</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Er zitten tien nieuwe projecten in de pijplijn (totaal: 1 </a:t>
            </a:r>
            <a:r>
              <a:rPr lang="nl-NL" sz="1800" dirty="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MWp</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Alle zonnedaken zijn en worden gerealiseerd op daken van agrariërs. </a:t>
            </a:r>
          </a:p>
          <a:p>
            <a:pPr marL="285750" indent="-285750">
              <a:lnSpc>
                <a:spcPct val="150000"/>
              </a:lnSpc>
              <a:buFont typeface="Arial" panose="020B0604020202020204" pitchFamily="34" charset="0"/>
              <a:buChar char="•"/>
            </a:pPr>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9209857-D4C9-BA74-110B-1D839514B276}"/>
              </a:ext>
            </a:extLst>
          </p:cNvPr>
          <p:cNvSpPr txBox="1"/>
          <p:nvPr/>
        </p:nvSpPr>
        <p:spPr>
          <a:xfrm>
            <a:off x="854609" y="1494457"/>
            <a:ext cx="9955353"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Voorbeeld: Energiecoöperatie Holtenenergie</a:t>
            </a:r>
          </a:p>
        </p:txBody>
      </p:sp>
      <p:pic>
        <p:nvPicPr>
          <p:cNvPr id="4" name="Graphic 3" descr="Zonnepanelen silhouet">
            <a:extLst>
              <a:ext uri="{FF2B5EF4-FFF2-40B4-BE49-F238E27FC236}">
                <a16:creationId xmlns:a16="http://schemas.microsoft.com/office/drawing/2014/main" id="{99DF2BB7-65A5-DA8D-A067-08A8164E7B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6776" y="188091"/>
            <a:ext cx="917542" cy="917542"/>
          </a:xfrm>
          <a:prstGeom prst="rect">
            <a:avLst/>
          </a:prstGeom>
        </p:spPr>
      </p:pic>
      <p:pic>
        <p:nvPicPr>
          <p:cNvPr id="3" name="Afbeelding 2">
            <a:extLst>
              <a:ext uri="{FF2B5EF4-FFF2-40B4-BE49-F238E27FC236}">
                <a16:creationId xmlns:a16="http://schemas.microsoft.com/office/drawing/2014/main" id="{DE47AC17-D5C5-86DF-C2FA-3853001F2B3C}"/>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365823378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FC7C1-3862-48A2-B2E4-A8BFFB4478AF}"/>
              </a:ext>
            </a:extLst>
          </p:cNvPr>
          <p:cNvSpPr>
            <a:spLocks noGrp="1"/>
          </p:cNvSpPr>
          <p:nvPr>
            <p:ph type="ctrTitle"/>
          </p:nvPr>
        </p:nvSpPr>
        <p:spPr>
          <a:xfrm>
            <a:off x="1524000" y="1122363"/>
            <a:ext cx="9144000" cy="2387600"/>
          </a:xfrm>
        </p:spPr>
        <p:txBody>
          <a:bodyPr/>
          <a:lstStyle/>
          <a:p>
            <a:endParaRPr lang="nl-NL"/>
          </a:p>
        </p:txBody>
      </p:sp>
      <p:sp>
        <p:nvSpPr>
          <p:cNvPr id="3" name="Ondertitel 2">
            <a:extLst>
              <a:ext uri="{FF2B5EF4-FFF2-40B4-BE49-F238E27FC236}">
                <a16:creationId xmlns:a16="http://schemas.microsoft.com/office/drawing/2014/main" id="{0CAA358B-9715-4811-A7AF-E5738D472815}"/>
              </a:ext>
            </a:extLst>
          </p:cNvPr>
          <p:cNvSpPr>
            <a:spLocks noGrp="1"/>
          </p:cNvSpPr>
          <p:nvPr>
            <p:ph type="subTitle" idx="1"/>
          </p:nvPr>
        </p:nvSpPr>
        <p:spPr>
          <a:xfrm>
            <a:off x="1524000" y="3602038"/>
            <a:ext cx="9144000" cy="1655762"/>
          </a:xfrm>
        </p:spPr>
        <p:txBody>
          <a:bodyPr/>
          <a:lstStyle/>
          <a:p>
            <a:endParaRPr lang="nl-NL"/>
          </a:p>
        </p:txBody>
      </p:sp>
      <p:pic>
        <p:nvPicPr>
          <p:cNvPr id="5" name="Afbeelding 4">
            <a:extLst>
              <a:ext uri="{FF2B5EF4-FFF2-40B4-BE49-F238E27FC236}">
                <a16:creationId xmlns:a16="http://schemas.microsoft.com/office/drawing/2014/main" id="{CF775947-0620-4588-B2B7-4495C1A40FBC}"/>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ekstvak 8">
            <a:extLst>
              <a:ext uri="{FF2B5EF4-FFF2-40B4-BE49-F238E27FC236}">
                <a16:creationId xmlns:a16="http://schemas.microsoft.com/office/drawing/2014/main" id="{69F64FD4-1C50-715A-8CA0-A936714CDEF3}"/>
              </a:ext>
            </a:extLst>
          </p:cNvPr>
          <p:cNvSpPr txBox="1"/>
          <p:nvPr/>
        </p:nvSpPr>
        <p:spPr>
          <a:xfrm>
            <a:off x="1654629" y="1600200"/>
            <a:ext cx="9535885" cy="769441"/>
          </a:xfrm>
          <a:prstGeom prst="rect">
            <a:avLst/>
          </a:prstGeom>
          <a:noFill/>
          <a:ln w="12700" cap="flat">
            <a:noFill/>
            <a:miter lim="400000"/>
          </a:ln>
          <a:effectLst>
            <a:outerShdw blurRad="50800" dist="50800" dir="5400000" algn="ctr" rotWithShape="0">
              <a:schemeClr val="tx1">
                <a:alpha val="86000"/>
              </a:schemeClr>
            </a:outerShdw>
          </a:effectLst>
          <a:sp3d/>
        </p:spPr>
        <p:style>
          <a:lnRef idx="0">
            <a:scrgbClr r="0" g="0" b="0"/>
          </a:lnRef>
          <a:fillRef idx="0">
            <a:scrgbClr r="0" g="0" b="0"/>
          </a:fillRef>
          <a:effectRef idx="0">
            <a:scrgbClr r="0" g="0" b="0"/>
          </a:effectRef>
          <a:fontRef idx="none"/>
        </p:style>
        <p:txBody>
          <a:bodyPr wrap="square">
            <a:spAutoFit/>
          </a:bodyPr>
          <a:lstStyle/>
          <a:p>
            <a:pPr>
              <a:spcBef>
                <a:spcPts val="1000"/>
              </a:spcBef>
            </a:pPr>
            <a:r>
              <a:rPr lang="nl-NL" sz="4400" b="1" dirty="0">
                <a:solidFill>
                  <a:schemeClr val="bg1"/>
                </a:solidFill>
                <a:latin typeface="Arial" panose="020B0604020202020204" pitchFamily="34" charset="0"/>
                <a:cs typeface="Arial" panose="020B0604020202020204" pitchFamily="34" charset="0"/>
                <a:sym typeface="Source Sans Pro Black"/>
              </a:rPr>
              <a:t>5. Collectieve windprojecten</a:t>
            </a:r>
          </a:p>
        </p:txBody>
      </p:sp>
      <p:pic>
        <p:nvPicPr>
          <p:cNvPr id="10" name="Afbeelding 9">
            <a:extLst>
              <a:ext uri="{FF2B5EF4-FFF2-40B4-BE49-F238E27FC236}">
                <a16:creationId xmlns:a16="http://schemas.microsoft.com/office/drawing/2014/main" id="{1D94068D-6889-DA84-4EC1-9ED769C2C1B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9733" y="344845"/>
            <a:ext cx="1060495" cy="1060495"/>
          </a:xfrm>
          <a:prstGeom prst="rect">
            <a:avLst/>
          </a:prstGeom>
        </p:spPr>
      </p:pic>
    </p:spTree>
    <p:extLst>
      <p:ext uri="{BB962C8B-B14F-4D97-AF65-F5344CB8AC3E}">
        <p14:creationId xmlns:p14="http://schemas.microsoft.com/office/powerpoint/2010/main" val="11861998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54610" y="2334509"/>
            <a:ext cx="7615986" cy="4349909"/>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b="1" dirty="0">
                <a:solidFill>
                  <a:schemeClr val="tx1">
                    <a:lumMod val="95000"/>
                    <a:lumOff val="5000"/>
                  </a:schemeClr>
                </a:solidFill>
                <a:latin typeface="Open Sans"/>
                <a:ea typeface="Open Sans"/>
                <a:cs typeface="Open Sans"/>
              </a:rPr>
              <a:t>86</a:t>
            </a:r>
            <a:r>
              <a:rPr lang="nl-NL" sz="1800" dirty="0">
                <a:solidFill>
                  <a:schemeClr val="tx1">
                    <a:lumMod val="95000"/>
                    <a:lumOff val="5000"/>
                  </a:schemeClr>
                </a:solidFill>
                <a:latin typeface="Open Sans"/>
                <a:ea typeface="Open Sans"/>
                <a:cs typeface="Open Sans"/>
              </a:rPr>
              <a:t> van de 702 energie coöperaties werken actief aan windprojecten</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In 2024 kwam er </a:t>
            </a:r>
            <a:r>
              <a:rPr lang="nl-NL" sz="1800" b="1" dirty="0">
                <a:solidFill>
                  <a:schemeClr val="tx1">
                    <a:lumMod val="95000"/>
                    <a:lumOff val="5000"/>
                  </a:schemeClr>
                </a:solidFill>
                <a:latin typeface="Open Sans"/>
                <a:ea typeface="Open Sans"/>
                <a:cs typeface="Open Sans"/>
              </a:rPr>
              <a:t>4,1 MW </a:t>
            </a:r>
            <a:r>
              <a:rPr lang="nl-NL" sz="1800" dirty="0">
                <a:solidFill>
                  <a:schemeClr val="tx1">
                    <a:lumMod val="95000"/>
                    <a:lumOff val="5000"/>
                  </a:schemeClr>
                </a:solidFill>
                <a:latin typeface="Open Sans"/>
                <a:ea typeface="Open Sans"/>
                <a:cs typeface="Open Sans"/>
              </a:rPr>
              <a:t>coöperatieve windenergie bij </a:t>
            </a:r>
            <a:br>
              <a:rPr lang="nl-NL" sz="1800" dirty="0">
                <a:solidFill>
                  <a:schemeClr val="tx1">
                    <a:lumMod val="95000"/>
                    <a:lumOff val="5000"/>
                  </a:schemeClr>
                </a:solidFill>
                <a:latin typeface="Open Sans"/>
                <a:ea typeface="Open Sans"/>
                <a:cs typeface="Open Sans"/>
              </a:rPr>
            </a:br>
            <a:r>
              <a:rPr lang="nl-NL" sz="1800" dirty="0">
                <a:solidFill>
                  <a:schemeClr val="tx1">
                    <a:lumMod val="95000"/>
                    <a:lumOff val="5000"/>
                  </a:schemeClr>
                </a:solidFill>
                <a:latin typeface="Open Sans"/>
                <a:ea typeface="Open Sans"/>
                <a:cs typeface="Open Sans"/>
              </a:rPr>
              <a:t>(</a:t>
            </a:r>
            <a:r>
              <a:rPr lang="nl-NL" sz="1800" b="1" dirty="0">
                <a:solidFill>
                  <a:schemeClr val="tx1">
                    <a:lumMod val="95000"/>
                    <a:lumOff val="5000"/>
                  </a:schemeClr>
                </a:solidFill>
                <a:latin typeface="Open Sans"/>
                <a:ea typeface="Open Sans"/>
                <a:cs typeface="Open Sans"/>
              </a:rPr>
              <a:t>+ 1,2% </a:t>
            </a:r>
            <a:r>
              <a:rPr lang="nl-NL" sz="1800" dirty="0">
                <a:solidFill>
                  <a:schemeClr val="tx1">
                    <a:lumMod val="95000"/>
                    <a:lumOff val="5000"/>
                  </a:schemeClr>
                </a:solidFill>
                <a:latin typeface="Open Sans"/>
                <a:ea typeface="Open Sans"/>
                <a:cs typeface="Open Sans"/>
              </a:rPr>
              <a:t>ten opzichte van 2023). </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Energiecoöperaties wekken nu samen voor </a:t>
            </a:r>
            <a:r>
              <a:rPr lang="nl-NL" sz="1800" b="1" dirty="0">
                <a:solidFill>
                  <a:schemeClr val="tx1">
                    <a:lumMod val="95000"/>
                    <a:lumOff val="5000"/>
                  </a:schemeClr>
                </a:solidFill>
                <a:latin typeface="Open Sans"/>
                <a:ea typeface="Open Sans"/>
                <a:cs typeface="Open Sans"/>
              </a:rPr>
              <a:t>363.000 huishoudens </a:t>
            </a:r>
            <a:r>
              <a:rPr lang="nl-NL" sz="1800" dirty="0">
                <a:solidFill>
                  <a:schemeClr val="tx1">
                    <a:lumMod val="95000"/>
                    <a:lumOff val="5000"/>
                  </a:schemeClr>
                </a:solidFill>
                <a:latin typeface="Open Sans"/>
                <a:ea typeface="Open Sans"/>
                <a:cs typeface="Open Sans"/>
              </a:rPr>
              <a:t>windenergie op. </a:t>
            </a:r>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nl-NL" sz="1800" b="1" dirty="0">
                <a:solidFill>
                  <a:schemeClr val="tx1">
                    <a:lumMod val="95000"/>
                    <a:lumOff val="5000"/>
                  </a:schemeClr>
                </a:solidFill>
                <a:latin typeface="Open Sans"/>
                <a:ea typeface="Open Sans"/>
                <a:cs typeface="Open Sans"/>
              </a:rPr>
              <a:t>4,9% </a:t>
            </a:r>
            <a:r>
              <a:rPr lang="nl-NL" sz="1800" dirty="0">
                <a:solidFill>
                  <a:schemeClr val="tx1">
                    <a:lumMod val="95000"/>
                    <a:lumOff val="5000"/>
                  </a:schemeClr>
                </a:solidFill>
                <a:latin typeface="Open Sans"/>
                <a:ea typeface="Open Sans"/>
                <a:cs typeface="Open Sans"/>
              </a:rPr>
              <a:t>van het wind-op-landvermogen in Nederland is coöperatief.</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In verhouding neemt niet coöperatief wind-op-land </a:t>
            </a:r>
            <a:r>
              <a:rPr lang="nl-NL" sz="1800" b="1" dirty="0">
                <a:solidFill>
                  <a:schemeClr val="tx1">
                    <a:lumMod val="95000"/>
                    <a:lumOff val="5000"/>
                  </a:schemeClr>
                </a:solidFill>
                <a:latin typeface="Open Sans"/>
                <a:ea typeface="Open Sans"/>
                <a:cs typeface="Open Sans"/>
              </a:rPr>
              <a:t>sneller toe </a:t>
            </a:r>
            <a:r>
              <a:rPr lang="nl-NL" sz="1800" dirty="0">
                <a:solidFill>
                  <a:schemeClr val="tx1">
                    <a:lumMod val="95000"/>
                    <a:lumOff val="5000"/>
                  </a:schemeClr>
                </a:solidFill>
                <a:latin typeface="Open Sans"/>
                <a:ea typeface="Open Sans"/>
                <a:cs typeface="Open Sans"/>
              </a:rPr>
              <a:t>dan coöperatieve wind-projecten. </a:t>
            </a:r>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1" indent="-285750">
              <a:buFont typeface="Arial" panose="020B0604020202020204" pitchFamily="34" charset="0"/>
              <a:buChar char="•"/>
            </a:pPr>
            <a:endParaRPr lang="nl-NL" sz="1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10" y="1494457"/>
            <a:ext cx="7941922"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Coöperatief opgewekte windenergie</a:t>
            </a:r>
          </a:p>
        </p:txBody>
      </p:sp>
      <p:pic>
        <p:nvPicPr>
          <p:cNvPr id="3" name="Afbeelding 2" descr="Afbeelding met buitenshuis, water, hemel, schip&#10;&#10;Automatisch gegenereerde beschrijving">
            <a:extLst>
              <a:ext uri="{FF2B5EF4-FFF2-40B4-BE49-F238E27FC236}">
                <a16:creationId xmlns:a16="http://schemas.microsoft.com/office/drawing/2014/main" id="{27A1AF4E-7657-0264-1A7E-DF2A4143E2C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796532" y="2958872"/>
            <a:ext cx="2928222" cy="3398741"/>
          </a:xfrm>
          <a:prstGeom prst="rect">
            <a:avLst/>
          </a:prstGeom>
        </p:spPr>
      </p:pic>
      <p:pic>
        <p:nvPicPr>
          <p:cNvPr id="4" name="Graphic 3" descr="Windturbines silhouet">
            <a:extLst>
              <a:ext uri="{FF2B5EF4-FFF2-40B4-BE49-F238E27FC236}">
                <a16:creationId xmlns:a16="http://schemas.microsoft.com/office/drawing/2014/main" id="{0398EAD3-A49C-3764-37D5-811C01B39F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58741" y="217527"/>
            <a:ext cx="674828" cy="674828"/>
          </a:xfrm>
          <a:prstGeom prst="rect">
            <a:avLst/>
          </a:prstGeom>
        </p:spPr>
      </p:pic>
      <p:pic>
        <p:nvPicPr>
          <p:cNvPr id="2" name="Afbeelding 1">
            <a:extLst>
              <a:ext uri="{FF2B5EF4-FFF2-40B4-BE49-F238E27FC236}">
                <a16:creationId xmlns:a16="http://schemas.microsoft.com/office/drawing/2014/main" id="{8B692C86-B6DB-76BB-1348-A8BBB0034456}"/>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189244540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19863" y="2768339"/>
            <a:ext cx="6339210" cy="3677930"/>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Groot verschil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 situatie tussen de verschillende provincies.</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De oudste en grootste coöperaties die zich bezig houden met wind, zijn inmiddels zo’n </a:t>
            </a:r>
            <a:r>
              <a:rPr lang="nl-NL" sz="1800" b="1" dirty="0">
                <a:solidFill>
                  <a:schemeClr val="tx1">
                    <a:lumMod val="95000"/>
                    <a:lumOff val="5000"/>
                  </a:schemeClr>
                </a:solidFill>
                <a:latin typeface="Open Sans"/>
                <a:ea typeface="Open Sans"/>
                <a:cs typeface="Open Sans"/>
              </a:rPr>
              <a:t>dertig jaar oud </a:t>
            </a:r>
            <a:r>
              <a:rPr lang="nl-NL" sz="1800" dirty="0">
                <a:solidFill>
                  <a:schemeClr val="tx1">
                    <a:lumMod val="95000"/>
                    <a:lumOff val="5000"/>
                  </a:schemeClr>
                </a:solidFill>
                <a:latin typeface="Open Sans"/>
                <a:ea typeface="Open Sans"/>
                <a:cs typeface="Open Sans"/>
              </a:rPr>
              <a:t>en beheren soms meerdere windparken. </a:t>
            </a:r>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Er zijn ook kleine coöperaties die slechts één dorpsmolen beheren.</a:t>
            </a:r>
          </a:p>
          <a:p>
            <a:pPr marL="285750" indent="-285750">
              <a:buFont typeface="Arial" panose="020B0604020202020204" pitchFamily="34" charset="0"/>
              <a:buChar char="•"/>
            </a:pPr>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1" indent="-285750">
              <a:buFont typeface="Arial" panose="020B0604020202020204" pitchFamily="34" charset="0"/>
              <a:buChar char="•"/>
            </a:pPr>
            <a:endParaRPr lang="nl-NL" sz="1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10" y="1494457"/>
            <a:ext cx="7277020" cy="12003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Coöperatief opgewekte windenergie</a:t>
            </a:r>
          </a:p>
        </p:txBody>
      </p:sp>
      <p:pic>
        <p:nvPicPr>
          <p:cNvPr id="3" name="Afbeelding 2" descr="Afbeelding met buitenshuis, hemel, kleding, persoon&#10;&#10;Automatisch gegenereerde beschrijving">
            <a:extLst>
              <a:ext uri="{FF2B5EF4-FFF2-40B4-BE49-F238E27FC236}">
                <a16:creationId xmlns:a16="http://schemas.microsoft.com/office/drawing/2014/main" id="{FD51965A-CE82-0ADB-AD8E-513EA9634E3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483943" y="1671256"/>
            <a:ext cx="4217140" cy="4176706"/>
          </a:xfrm>
          <a:prstGeom prst="rect">
            <a:avLst/>
          </a:prstGeom>
        </p:spPr>
      </p:pic>
      <p:sp>
        <p:nvSpPr>
          <p:cNvPr id="5" name="Tekstvak 4">
            <a:extLst>
              <a:ext uri="{FF2B5EF4-FFF2-40B4-BE49-F238E27FC236}">
                <a16:creationId xmlns:a16="http://schemas.microsoft.com/office/drawing/2014/main" id="{2EB7F850-4B33-5B88-E9FE-65F0DD766064}"/>
              </a:ext>
            </a:extLst>
          </p:cNvPr>
          <p:cNvSpPr txBox="1"/>
          <p:nvPr/>
        </p:nvSpPr>
        <p:spPr>
          <a:xfrm>
            <a:off x="816992" y="6162249"/>
            <a:ext cx="7560569" cy="4646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50000"/>
              </a:lnSpc>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Zie voor meer info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hlinkClick r:id="rId4"/>
              </a:rPr>
              <a:t>hoofdstuk 5. </a:t>
            </a:r>
            <a:r>
              <a:rPr lang="nl-NL"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hlinkClick r:id="rId4"/>
              </a:rPr>
              <a:t>Wind</a:t>
            </a:r>
            <a:r>
              <a:rPr lang="nl-NL"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 de Lokale Energie Monitor</a:t>
            </a:r>
            <a:endParaRPr kumimoji="0" lang="nl-NL" u="none" strike="noStrike" cap="none" spc="0" normalizeH="0" baseline="0" dirty="0">
              <a:ln>
                <a:noFill/>
              </a:ln>
              <a:solidFill>
                <a:srgbClr val="000000"/>
              </a:solidFill>
              <a:effectLst/>
              <a:uFillTx/>
              <a:latin typeface="+mn-lt"/>
              <a:ea typeface="+mn-ea"/>
              <a:cs typeface="+mn-cs"/>
              <a:sym typeface="Calibri"/>
            </a:endParaRPr>
          </a:p>
        </p:txBody>
      </p:sp>
      <p:pic>
        <p:nvPicPr>
          <p:cNvPr id="2" name="Graphic 1" descr="Windturbines silhouet">
            <a:extLst>
              <a:ext uri="{FF2B5EF4-FFF2-40B4-BE49-F238E27FC236}">
                <a16:creationId xmlns:a16="http://schemas.microsoft.com/office/drawing/2014/main" id="{E8B09C28-B2AC-AA0D-D8E9-9152626E9F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58741" y="217527"/>
            <a:ext cx="674828" cy="674828"/>
          </a:xfrm>
          <a:prstGeom prst="rect">
            <a:avLst/>
          </a:prstGeom>
        </p:spPr>
      </p:pic>
      <p:pic>
        <p:nvPicPr>
          <p:cNvPr id="4" name="Afbeelding 3">
            <a:extLst>
              <a:ext uri="{FF2B5EF4-FFF2-40B4-BE49-F238E27FC236}">
                <a16:creationId xmlns:a16="http://schemas.microsoft.com/office/drawing/2014/main" id="{9CC93080-DBBA-602E-BECA-64926D54053A}"/>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365413741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Windturbines silhouet">
            <a:extLst>
              <a:ext uri="{FF2B5EF4-FFF2-40B4-BE49-F238E27FC236}">
                <a16:creationId xmlns:a16="http://schemas.microsoft.com/office/drawing/2014/main" id="{B619B990-8E04-A355-3CBA-5729917D31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8741" y="217527"/>
            <a:ext cx="674828" cy="674828"/>
          </a:xfrm>
          <a:prstGeom prst="rect">
            <a:avLst/>
          </a:prstGeom>
        </p:spPr>
      </p:pic>
      <p:pic>
        <p:nvPicPr>
          <p:cNvPr id="4" name="Afbeelding 3">
            <a:extLst>
              <a:ext uri="{FF2B5EF4-FFF2-40B4-BE49-F238E27FC236}">
                <a16:creationId xmlns:a16="http://schemas.microsoft.com/office/drawing/2014/main" id="{7FE9324F-E17F-880E-79DC-95B764C11F04}"/>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6" name="Afbeelding 5">
            <a:extLst>
              <a:ext uri="{FF2B5EF4-FFF2-40B4-BE49-F238E27FC236}">
                <a16:creationId xmlns:a16="http://schemas.microsoft.com/office/drawing/2014/main" id="{F0060B97-FE68-4FD7-0CAC-4A311044423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23481" y="1100526"/>
            <a:ext cx="8195357" cy="5402864"/>
          </a:xfrm>
          <a:prstGeom prst="rect">
            <a:avLst/>
          </a:prstGeom>
        </p:spPr>
      </p:pic>
    </p:spTree>
    <p:extLst>
      <p:ext uri="{BB962C8B-B14F-4D97-AF65-F5344CB8AC3E}">
        <p14:creationId xmlns:p14="http://schemas.microsoft.com/office/powerpoint/2010/main" val="74511873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Windturbines silhouet">
            <a:extLst>
              <a:ext uri="{FF2B5EF4-FFF2-40B4-BE49-F238E27FC236}">
                <a16:creationId xmlns:a16="http://schemas.microsoft.com/office/drawing/2014/main" id="{604238EC-2965-C3D6-FA34-4C995248F4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8741" y="217527"/>
            <a:ext cx="674828" cy="674828"/>
          </a:xfrm>
          <a:prstGeom prst="rect">
            <a:avLst/>
          </a:prstGeom>
        </p:spPr>
      </p:pic>
      <p:pic>
        <p:nvPicPr>
          <p:cNvPr id="3" name="Afbeelding 2">
            <a:extLst>
              <a:ext uri="{FF2B5EF4-FFF2-40B4-BE49-F238E27FC236}">
                <a16:creationId xmlns:a16="http://schemas.microsoft.com/office/drawing/2014/main" id="{47996A92-EEC4-FE86-523F-F723F836BC9C}"/>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6" name="Afbeelding 5">
            <a:extLst>
              <a:ext uri="{FF2B5EF4-FFF2-40B4-BE49-F238E27FC236}">
                <a16:creationId xmlns:a16="http://schemas.microsoft.com/office/drawing/2014/main" id="{A9AE09EB-EB62-75C9-9856-061A1483569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38399" y="1080122"/>
            <a:ext cx="8201659" cy="5287798"/>
          </a:xfrm>
          <a:prstGeom prst="rect">
            <a:avLst/>
          </a:prstGeom>
        </p:spPr>
      </p:pic>
    </p:spTree>
    <p:extLst>
      <p:ext uri="{BB962C8B-B14F-4D97-AF65-F5344CB8AC3E}">
        <p14:creationId xmlns:p14="http://schemas.microsoft.com/office/powerpoint/2010/main" val="128115094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FC7C1-3862-48A2-B2E4-A8BFFB4478AF}"/>
              </a:ext>
            </a:extLst>
          </p:cNvPr>
          <p:cNvSpPr>
            <a:spLocks noGrp="1"/>
          </p:cNvSpPr>
          <p:nvPr>
            <p:ph type="ctrTitle"/>
          </p:nvPr>
        </p:nvSpPr>
        <p:spPr>
          <a:xfrm>
            <a:off x="1524000" y="1122363"/>
            <a:ext cx="9144000" cy="2387600"/>
          </a:xfrm>
        </p:spPr>
        <p:txBody>
          <a:bodyPr/>
          <a:lstStyle/>
          <a:p>
            <a:endParaRPr lang="nl-NL"/>
          </a:p>
        </p:txBody>
      </p:sp>
      <p:sp>
        <p:nvSpPr>
          <p:cNvPr id="3" name="Ondertitel 2">
            <a:extLst>
              <a:ext uri="{FF2B5EF4-FFF2-40B4-BE49-F238E27FC236}">
                <a16:creationId xmlns:a16="http://schemas.microsoft.com/office/drawing/2014/main" id="{0CAA358B-9715-4811-A7AF-E5738D472815}"/>
              </a:ext>
            </a:extLst>
          </p:cNvPr>
          <p:cNvSpPr>
            <a:spLocks noGrp="1"/>
          </p:cNvSpPr>
          <p:nvPr>
            <p:ph type="subTitle" idx="1"/>
          </p:nvPr>
        </p:nvSpPr>
        <p:spPr>
          <a:xfrm>
            <a:off x="1524000" y="3602038"/>
            <a:ext cx="9144000" cy="1655762"/>
          </a:xfrm>
        </p:spPr>
        <p:txBody>
          <a:bodyPr/>
          <a:lstStyle/>
          <a:p>
            <a:endParaRPr lang="nl-NL"/>
          </a:p>
        </p:txBody>
      </p:sp>
      <p:pic>
        <p:nvPicPr>
          <p:cNvPr id="5" name="Afbeelding 4">
            <a:extLst>
              <a:ext uri="{FF2B5EF4-FFF2-40B4-BE49-F238E27FC236}">
                <a16:creationId xmlns:a16="http://schemas.microsoft.com/office/drawing/2014/main" id="{CF775947-0620-4588-B2B7-4495C1A40FB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420600" cy="6858000"/>
          </a:xfrm>
          <a:prstGeom prst="rect">
            <a:avLst/>
          </a:prstGeom>
        </p:spPr>
      </p:pic>
      <p:sp>
        <p:nvSpPr>
          <p:cNvPr id="9" name="Tekstvak 8">
            <a:extLst>
              <a:ext uri="{FF2B5EF4-FFF2-40B4-BE49-F238E27FC236}">
                <a16:creationId xmlns:a16="http://schemas.microsoft.com/office/drawing/2014/main" id="{69F64FD4-1C50-715A-8CA0-A936714CDEF3}"/>
              </a:ext>
            </a:extLst>
          </p:cNvPr>
          <p:cNvSpPr txBox="1"/>
          <p:nvPr/>
        </p:nvSpPr>
        <p:spPr>
          <a:xfrm>
            <a:off x="1654629" y="3509211"/>
            <a:ext cx="9535885" cy="769441"/>
          </a:xfrm>
          <a:prstGeom prst="rect">
            <a:avLst/>
          </a:prstGeom>
          <a:noFill/>
          <a:ln w="12700" cap="flat">
            <a:noFill/>
            <a:miter lim="400000"/>
          </a:ln>
          <a:effectLst>
            <a:outerShdw blurRad="50800" dist="50800" dir="5400000" algn="ctr" rotWithShape="0">
              <a:schemeClr val="tx1">
                <a:alpha val="80000"/>
              </a:schemeClr>
            </a:outerShdw>
          </a:effectLst>
          <a:sp3d/>
        </p:spPr>
        <p:style>
          <a:lnRef idx="0">
            <a:scrgbClr r="0" g="0" b="0"/>
          </a:lnRef>
          <a:fillRef idx="0">
            <a:scrgbClr r="0" g="0" b="0"/>
          </a:fillRef>
          <a:effectRef idx="0">
            <a:scrgbClr r="0" g="0" b="0"/>
          </a:effectRef>
          <a:fontRef idx="none"/>
        </p:style>
        <p:txBody>
          <a:bodyPr wrap="square">
            <a:spAutoFit/>
          </a:bodyPr>
          <a:lstStyle/>
          <a:p>
            <a:pPr>
              <a:spcBef>
                <a:spcPts val="1000"/>
              </a:spcBef>
            </a:pPr>
            <a:r>
              <a:rPr lang="nl-NL" sz="4400" b="1">
                <a:solidFill>
                  <a:schemeClr val="bg1"/>
                </a:solidFill>
                <a:latin typeface="Arial" panose="020B0604020202020204" pitchFamily="34" charset="0"/>
                <a:cs typeface="Arial" panose="020B0604020202020204" pitchFamily="34" charset="0"/>
                <a:sym typeface="Source Sans Pro Black"/>
              </a:rPr>
              <a:t>1. Burgercollectieven</a:t>
            </a:r>
          </a:p>
        </p:txBody>
      </p:sp>
      <p:pic>
        <p:nvPicPr>
          <p:cNvPr id="10" name="Afbeelding 9">
            <a:extLst>
              <a:ext uri="{FF2B5EF4-FFF2-40B4-BE49-F238E27FC236}">
                <a16:creationId xmlns:a16="http://schemas.microsoft.com/office/drawing/2014/main" id="{1D94068D-6889-DA84-4EC1-9ED769C2C1B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379733" y="344845"/>
            <a:ext cx="1060495" cy="1060495"/>
          </a:xfrm>
          <a:prstGeom prst="rect">
            <a:avLst/>
          </a:prstGeom>
        </p:spPr>
      </p:pic>
    </p:spTree>
    <p:extLst>
      <p:ext uri="{BB962C8B-B14F-4D97-AF65-F5344CB8AC3E}">
        <p14:creationId xmlns:p14="http://schemas.microsoft.com/office/powerpoint/2010/main" val="47201987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Windturbines silhouet">
            <a:extLst>
              <a:ext uri="{FF2B5EF4-FFF2-40B4-BE49-F238E27FC236}">
                <a16:creationId xmlns:a16="http://schemas.microsoft.com/office/drawing/2014/main" id="{32B99118-AFA4-81D7-D708-BC6B53971F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8741" y="217527"/>
            <a:ext cx="674828" cy="674828"/>
          </a:xfrm>
          <a:prstGeom prst="rect">
            <a:avLst/>
          </a:prstGeom>
        </p:spPr>
      </p:pic>
      <p:pic>
        <p:nvPicPr>
          <p:cNvPr id="4" name="Afbeelding 3">
            <a:extLst>
              <a:ext uri="{FF2B5EF4-FFF2-40B4-BE49-F238E27FC236}">
                <a16:creationId xmlns:a16="http://schemas.microsoft.com/office/drawing/2014/main" id="{59B5A99B-3484-248D-DDF6-DE0E068EFA31}"/>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6" name="Afbeelding 5">
            <a:extLst>
              <a:ext uri="{FF2B5EF4-FFF2-40B4-BE49-F238E27FC236}">
                <a16:creationId xmlns:a16="http://schemas.microsoft.com/office/drawing/2014/main" id="{3BFE7A37-8292-D598-4A40-0ABD82278EE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00461" y="1265795"/>
            <a:ext cx="7839598" cy="5171842"/>
          </a:xfrm>
          <a:prstGeom prst="rect">
            <a:avLst/>
          </a:prstGeom>
        </p:spPr>
      </p:pic>
    </p:spTree>
    <p:extLst>
      <p:ext uri="{BB962C8B-B14F-4D97-AF65-F5344CB8AC3E}">
        <p14:creationId xmlns:p14="http://schemas.microsoft.com/office/powerpoint/2010/main" val="68211685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68258" y="2532040"/>
            <a:ext cx="6983762" cy="417229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342900" indent="-34290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 2024 is één nieuw coöperatief windpark in productie genomen: Windpark Oostzeedijk van </a:t>
            </a:r>
            <a:r>
              <a:rPr lang="nl-NL" sz="1800" dirty="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Zeeuwind</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Drie nieuwe grotere windturbines vervangen de drie oudere van Windpark Kats II</a:t>
            </a:r>
          </a:p>
          <a:p>
            <a:pPr marL="342900" indent="-34290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Bijzonder: het windpark levert stroom aan een nabijgelegen bedrijf via een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innovatief, gesloten distributiesysteem</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Het windpark is voor 50% in bezit van </a:t>
            </a:r>
            <a:r>
              <a:rPr lang="nl-NL" sz="1800" dirty="0" err="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Zeeuwind</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De andere 50% is in bezit van de lokale ondernemer Camperwind.  Dus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100% lokaal eigendom</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09" y="1494457"/>
            <a:ext cx="9403816" cy="132856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Voorbeeld: Windpark Oostzeedijk </a:t>
            </a:r>
          </a:p>
          <a:p>
            <a:endParaRPr sz="3600" b="1" dirty="0">
              <a:solidFill>
                <a:srgbClr val="FF0000"/>
              </a:solidFill>
              <a:latin typeface="Arial" panose="020B0604020202020204" pitchFamily="34" charset="0"/>
              <a:cs typeface="Arial" panose="020B0604020202020204" pitchFamily="34" charset="0"/>
            </a:endParaRPr>
          </a:p>
        </p:txBody>
      </p:sp>
      <p:sp>
        <p:nvSpPr>
          <p:cNvPr id="2" name="Tekstvak 1">
            <a:extLst>
              <a:ext uri="{FF2B5EF4-FFF2-40B4-BE49-F238E27FC236}">
                <a16:creationId xmlns:a16="http://schemas.microsoft.com/office/drawing/2014/main" id="{30177D6C-AB49-F68A-B4D9-5FA2AB19B123}"/>
              </a:ext>
            </a:extLst>
          </p:cNvPr>
          <p:cNvSpPr txBox="1"/>
          <p:nvPr/>
        </p:nvSpPr>
        <p:spPr>
          <a:xfrm>
            <a:off x="9293920" y="5225044"/>
            <a:ext cx="333756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200" b="0" i="1" u="none" strike="noStrike" cap="none" spc="0" normalizeH="0" baseline="0" dirty="0">
                <a:ln>
                  <a:noFill/>
                </a:ln>
                <a:solidFill>
                  <a:srgbClr val="000000"/>
                </a:solidFill>
                <a:effectLst/>
                <a:uFillTx/>
                <a:latin typeface="+mn-lt"/>
                <a:ea typeface="+mn-ea"/>
                <a:cs typeface="+mn-cs"/>
                <a:sym typeface="Calibri"/>
              </a:rPr>
              <a:t>Foto: </a:t>
            </a:r>
            <a:r>
              <a:rPr kumimoji="0" lang="nl-NL" sz="1200" b="0" i="1" u="none" strike="noStrike" cap="none" spc="0" normalizeH="0" baseline="0" dirty="0" err="1">
                <a:ln>
                  <a:noFill/>
                </a:ln>
                <a:solidFill>
                  <a:srgbClr val="000000"/>
                </a:solidFill>
                <a:effectLst/>
                <a:uFillTx/>
                <a:latin typeface="+mn-lt"/>
                <a:ea typeface="+mn-ea"/>
                <a:cs typeface="+mn-cs"/>
                <a:sym typeface="Calibri"/>
              </a:rPr>
              <a:t>Zeeuwind</a:t>
            </a:r>
            <a:endParaRPr kumimoji="0" lang="nl-NL" sz="1200" b="0" i="1" u="none" strike="noStrike" cap="none" spc="0" normalizeH="0" baseline="0" dirty="0">
              <a:ln>
                <a:noFill/>
              </a:ln>
              <a:solidFill>
                <a:srgbClr val="000000"/>
              </a:solidFill>
              <a:effectLst/>
              <a:uFillTx/>
              <a:latin typeface="+mn-lt"/>
              <a:ea typeface="+mn-ea"/>
              <a:cs typeface="+mn-cs"/>
              <a:sym typeface="Calibri"/>
            </a:endParaRPr>
          </a:p>
        </p:txBody>
      </p:sp>
      <p:pic>
        <p:nvPicPr>
          <p:cNvPr id="4" name="Graphic 3" descr="Windturbines silhouet">
            <a:extLst>
              <a:ext uri="{FF2B5EF4-FFF2-40B4-BE49-F238E27FC236}">
                <a16:creationId xmlns:a16="http://schemas.microsoft.com/office/drawing/2014/main" id="{C0F71880-4E16-6183-B03B-4AAD8BD645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8741" y="217527"/>
            <a:ext cx="674828" cy="674828"/>
          </a:xfrm>
          <a:prstGeom prst="rect">
            <a:avLst/>
          </a:prstGeom>
        </p:spPr>
      </p:pic>
      <p:pic>
        <p:nvPicPr>
          <p:cNvPr id="5" name="Afbeelding 4">
            <a:extLst>
              <a:ext uri="{FF2B5EF4-FFF2-40B4-BE49-F238E27FC236}">
                <a16:creationId xmlns:a16="http://schemas.microsoft.com/office/drawing/2014/main" id="{53270E2D-6C7A-690A-C0AE-2738DADD46D3}"/>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7" name="Afbeelding 6" descr="Afbeelding met windmolen, apparaat, generator, buitenshuis&#10;&#10;Door AI gegenereerde inhoud is mogelijk onjuist.">
            <a:extLst>
              <a:ext uri="{FF2B5EF4-FFF2-40B4-BE49-F238E27FC236}">
                <a16:creationId xmlns:a16="http://schemas.microsoft.com/office/drawing/2014/main" id="{5498C533-FBBB-9EE2-C91C-4F38B681564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085936" y="2625939"/>
            <a:ext cx="3561907" cy="2476192"/>
          </a:xfrm>
          <a:prstGeom prst="rect">
            <a:avLst/>
          </a:prstGeom>
        </p:spPr>
      </p:pic>
    </p:spTree>
    <p:extLst>
      <p:ext uri="{BB962C8B-B14F-4D97-AF65-F5344CB8AC3E}">
        <p14:creationId xmlns:p14="http://schemas.microsoft.com/office/powerpoint/2010/main" val="346124306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68258" y="2441664"/>
            <a:ext cx="9094449" cy="417229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Het Rijksprogramma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hlinkClick r:id="rId3"/>
              </a:rPr>
              <a:t>Opwek van Energie op Rijksvastgoed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(OER) van Rijkswaterstaat biedt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mogelijk nieuwe kansen voor coöperaties</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Het Rijk stelt gronden langs Rijkswegen beschikbaar voor duurzame energieopwekking. Deze worden via een openbare inschrijving/tenderprocedure door het Rijksvastgoedbedrijf (RVB) in de markt gezet. Ontwikkelaars kunnen intekenen via het Biedboek.</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Het programma is begin november 2024 uitgebreid met terreinen van ProRail en Defensie. </a:t>
            </a:r>
          </a:p>
          <a:p>
            <a:pPr marL="285750" indent="-285750">
              <a:lnSpc>
                <a:spcPct val="150000"/>
              </a:lnSpc>
              <a:buFont typeface="Arial" panose="020B0604020202020204" pitchFamily="34" charset="0"/>
              <a:buChar char="•"/>
            </a:pP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Voornamelijk locaties voor zonne-energie</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maar ook een drietal windlocaties.</a:t>
            </a: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09" y="1494457"/>
            <a:ext cx="9468967"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Voorbeeld: Voorbereiding OER (1/3)</a:t>
            </a:r>
          </a:p>
        </p:txBody>
      </p:sp>
      <p:pic>
        <p:nvPicPr>
          <p:cNvPr id="2" name="Graphic 1" descr="Windturbines silhouet">
            <a:extLst>
              <a:ext uri="{FF2B5EF4-FFF2-40B4-BE49-F238E27FC236}">
                <a16:creationId xmlns:a16="http://schemas.microsoft.com/office/drawing/2014/main" id="{94F32AAC-6107-7929-2860-5127A33DBC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58741" y="217527"/>
            <a:ext cx="674828" cy="674828"/>
          </a:xfrm>
          <a:prstGeom prst="rect">
            <a:avLst/>
          </a:prstGeom>
        </p:spPr>
      </p:pic>
      <p:pic>
        <p:nvPicPr>
          <p:cNvPr id="3" name="Afbeelding 2">
            <a:extLst>
              <a:ext uri="{FF2B5EF4-FFF2-40B4-BE49-F238E27FC236}">
                <a16:creationId xmlns:a16="http://schemas.microsoft.com/office/drawing/2014/main" id="{F1B96893-510A-4522-6EC5-CF3DCE172551}"/>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156270484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DB4E33C-CE75-FF79-CCE3-A01192044EAB}"/>
            </a:ext>
          </a:extLst>
        </p:cNvPr>
        <p:cNvGrpSpPr/>
        <p:nvPr/>
      </p:nvGrpSpPr>
      <p:grpSpPr>
        <a:xfrm>
          <a:off x="0" y="0"/>
          <a:ext cx="0" cy="0"/>
          <a:chOff x="0" y="0"/>
          <a:chExt cx="0" cy="0"/>
        </a:xfrm>
      </p:grpSpPr>
      <p:sp>
        <p:nvSpPr>
          <p:cNvPr id="406" name="Rectangle 4">
            <a:extLst>
              <a:ext uri="{FF2B5EF4-FFF2-40B4-BE49-F238E27FC236}">
                <a16:creationId xmlns:a16="http://schemas.microsoft.com/office/drawing/2014/main" id="{03BCCEC4-A694-CA3B-D028-2005891F9238}"/>
              </a:ext>
            </a:extLst>
          </p:cNvPr>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a:extLst>
              <a:ext uri="{FF2B5EF4-FFF2-40B4-BE49-F238E27FC236}">
                <a16:creationId xmlns:a16="http://schemas.microsoft.com/office/drawing/2014/main" id="{336507A8-D11D-19A4-DBD4-67A3596E23C5}"/>
              </a:ext>
            </a:extLst>
          </p:cNvPr>
          <p:cNvSpPr txBox="1"/>
          <p:nvPr/>
        </p:nvSpPr>
        <p:spPr>
          <a:xfrm>
            <a:off x="868258" y="2441664"/>
            <a:ext cx="9094449" cy="225382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Energiecoöperaties bereiden zich voor om mee te dingen als coöperatieve ontwikkelaar. </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Daarnaast zullen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samenwerkingen ontstaan met marktpartijen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die meedingen op de grondaanbiedingen. Het Rijk stelt als voorwaarde dat er sprake moet zijn van een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streven naar 50% lokaal eigendom. </a:t>
            </a:r>
          </a:p>
        </p:txBody>
      </p:sp>
      <p:sp>
        <p:nvSpPr>
          <p:cNvPr id="409" name="Rectangle 6">
            <a:extLst>
              <a:ext uri="{FF2B5EF4-FFF2-40B4-BE49-F238E27FC236}">
                <a16:creationId xmlns:a16="http://schemas.microsoft.com/office/drawing/2014/main" id="{ECF2328E-1C01-E07A-4205-8B5286386C01}"/>
              </a:ext>
            </a:extLst>
          </p:cNvPr>
          <p:cNvSpPr txBox="1"/>
          <p:nvPr/>
        </p:nvSpPr>
        <p:spPr>
          <a:xfrm>
            <a:off x="868258" y="2768339"/>
            <a:ext cx="4754620" cy="38106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EA8DB1E-98A9-D92E-41C3-B62BC57D563E}"/>
              </a:ext>
            </a:extLst>
          </p:cNvPr>
          <p:cNvSpPr txBox="1"/>
          <p:nvPr/>
        </p:nvSpPr>
        <p:spPr>
          <a:xfrm>
            <a:off x="854609" y="1494457"/>
            <a:ext cx="9468967" cy="64633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Voorbeeld: Voorbereiding OER (2/3)</a:t>
            </a:r>
          </a:p>
        </p:txBody>
      </p:sp>
      <p:pic>
        <p:nvPicPr>
          <p:cNvPr id="2" name="Graphic 1" descr="Windturbines silhouet">
            <a:extLst>
              <a:ext uri="{FF2B5EF4-FFF2-40B4-BE49-F238E27FC236}">
                <a16:creationId xmlns:a16="http://schemas.microsoft.com/office/drawing/2014/main" id="{244E6AB7-E3E7-C43F-4C8D-83E437BAFA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8741" y="217527"/>
            <a:ext cx="674828" cy="674828"/>
          </a:xfrm>
          <a:prstGeom prst="rect">
            <a:avLst/>
          </a:prstGeom>
        </p:spPr>
      </p:pic>
      <p:pic>
        <p:nvPicPr>
          <p:cNvPr id="3" name="Afbeelding 2">
            <a:extLst>
              <a:ext uri="{FF2B5EF4-FFF2-40B4-BE49-F238E27FC236}">
                <a16:creationId xmlns:a16="http://schemas.microsoft.com/office/drawing/2014/main" id="{F1981152-1889-CA5A-B539-3C9C4B49A35B}"/>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5" name="Afbeelding 4" descr="Afbeelding met Luchtfotografie, kruispunt, kruising, Stedenbouwkunde&#10;&#10;Door AI gegenereerde inhoud is mogelijk onjuist.">
            <a:extLst>
              <a:ext uri="{FF2B5EF4-FFF2-40B4-BE49-F238E27FC236}">
                <a16:creationId xmlns:a16="http://schemas.microsoft.com/office/drawing/2014/main" id="{C80C01B9-FDFB-4B70-89EE-10214736BC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996362"/>
            <a:ext cx="12192000" cy="1905000"/>
          </a:xfrm>
          <a:prstGeom prst="rect">
            <a:avLst/>
          </a:prstGeom>
        </p:spPr>
      </p:pic>
      <p:sp>
        <p:nvSpPr>
          <p:cNvPr id="6" name="Tekstvak 5">
            <a:extLst>
              <a:ext uri="{FF2B5EF4-FFF2-40B4-BE49-F238E27FC236}">
                <a16:creationId xmlns:a16="http://schemas.microsoft.com/office/drawing/2014/main" id="{FB81425B-6E95-7416-40A3-8B2DA420B002}"/>
              </a:ext>
            </a:extLst>
          </p:cNvPr>
          <p:cNvSpPr txBox="1"/>
          <p:nvPr/>
        </p:nvSpPr>
        <p:spPr>
          <a:xfrm>
            <a:off x="11350195" y="4695486"/>
            <a:ext cx="333756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200" b="0" i="1" u="none" strike="noStrike" cap="none" spc="0" normalizeH="0" baseline="0" dirty="0">
                <a:ln>
                  <a:noFill/>
                </a:ln>
                <a:solidFill>
                  <a:srgbClr val="000000"/>
                </a:solidFill>
                <a:effectLst/>
                <a:uFillTx/>
                <a:latin typeface="+mn-lt"/>
                <a:ea typeface="+mn-ea"/>
                <a:cs typeface="+mn-cs"/>
                <a:sym typeface="Calibri"/>
              </a:rPr>
              <a:t>Foto: OER</a:t>
            </a:r>
          </a:p>
        </p:txBody>
      </p:sp>
    </p:spTree>
    <p:extLst>
      <p:ext uri="{BB962C8B-B14F-4D97-AF65-F5344CB8AC3E}">
        <p14:creationId xmlns:p14="http://schemas.microsoft.com/office/powerpoint/2010/main" val="35676159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219BDA5-D0CA-0D49-D39E-A2BB47A36912}"/>
            </a:ext>
          </a:extLst>
        </p:cNvPr>
        <p:cNvGrpSpPr/>
        <p:nvPr/>
      </p:nvGrpSpPr>
      <p:grpSpPr>
        <a:xfrm>
          <a:off x="0" y="0"/>
          <a:ext cx="0" cy="0"/>
          <a:chOff x="0" y="0"/>
          <a:chExt cx="0" cy="0"/>
        </a:xfrm>
      </p:grpSpPr>
      <p:sp>
        <p:nvSpPr>
          <p:cNvPr id="406" name="Rectangle 4">
            <a:extLst>
              <a:ext uri="{FF2B5EF4-FFF2-40B4-BE49-F238E27FC236}">
                <a16:creationId xmlns:a16="http://schemas.microsoft.com/office/drawing/2014/main" id="{1460AF50-BC25-AB7A-EBFE-2F27347D5FAD}"/>
              </a:ext>
            </a:extLst>
          </p:cNvPr>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a:extLst>
              <a:ext uri="{FF2B5EF4-FFF2-40B4-BE49-F238E27FC236}">
                <a16:creationId xmlns:a16="http://schemas.microsoft.com/office/drawing/2014/main" id="{C202C123-4D4A-585F-A996-B49A6CA4E652}"/>
              </a:ext>
            </a:extLst>
          </p:cNvPr>
          <p:cNvSpPr txBox="1"/>
          <p:nvPr/>
        </p:nvSpPr>
        <p:spPr>
          <a:xfrm>
            <a:off x="868258" y="2768339"/>
            <a:ext cx="9094449" cy="238206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Er is langs de A28 en de Vlasakkers potentieel voor 8 tot 10 windturbines. Zes coöperaties hebben de krachten gebundeld onder de vlag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hlinkClick r:id="rId3"/>
              </a:rPr>
              <a:t>Wind4U</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Zij spannen zich in om een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zo groot mogelijk deel in lokaal eigendom te realiseren</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bij voorkeur 100%. </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Het doel is om voor 40 tot 50 duizend huishoudens elektriciteit op te wekken. </a:t>
            </a:r>
          </a:p>
        </p:txBody>
      </p:sp>
      <p:sp>
        <p:nvSpPr>
          <p:cNvPr id="409" name="Rectangle 6">
            <a:extLst>
              <a:ext uri="{FF2B5EF4-FFF2-40B4-BE49-F238E27FC236}">
                <a16:creationId xmlns:a16="http://schemas.microsoft.com/office/drawing/2014/main" id="{BFF5E44D-AB4D-0ECE-9FAB-732FC45DA04F}"/>
              </a:ext>
            </a:extLst>
          </p:cNvPr>
          <p:cNvSpPr txBox="1"/>
          <p:nvPr/>
        </p:nvSpPr>
        <p:spPr>
          <a:xfrm>
            <a:off x="868258" y="2768339"/>
            <a:ext cx="4754620" cy="38106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3E46D03F-7B1F-3271-225F-16C1A6CA2FC1}"/>
              </a:ext>
            </a:extLst>
          </p:cNvPr>
          <p:cNvSpPr txBox="1"/>
          <p:nvPr/>
        </p:nvSpPr>
        <p:spPr>
          <a:xfrm>
            <a:off x="854609" y="1494457"/>
            <a:ext cx="9468967" cy="114390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Voorbeeld: Voorbereiding OER (3/3)</a:t>
            </a:r>
          </a:p>
          <a:p>
            <a:r>
              <a:rPr lang="nl-NL" sz="2400" b="1" dirty="0">
                <a:solidFill>
                  <a:schemeClr val="tx1">
                    <a:lumMod val="95000"/>
                    <a:lumOff val="5000"/>
                  </a:schemeClr>
                </a:solidFill>
                <a:latin typeface="Arial" panose="020B0604020202020204" pitchFamily="34" charset="0"/>
                <a:cs typeface="Arial" panose="020B0604020202020204" pitchFamily="34" charset="0"/>
              </a:rPr>
              <a:t>Wind4U: wind op </a:t>
            </a:r>
            <a:r>
              <a:rPr lang="nl-NL" sz="2400" b="1" dirty="0" err="1">
                <a:solidFill>
                  <a:schemeClr val="tx1">
                    <a:lumMod val="95000"/>
                    <a:lumOff val="5000"/>
                  </a:schemeClr>
                </a:solidFill>
                <a:latin typeface="Arial" panose="020B0604020202020204" pitchFamily="34" charset="0"/>
                <a:cs typeface="Arial" panose="020B0604020202020204" pitchFamily="34" charset="0"/>
              </a:rPr>
              <a:t>OER-gronden</a:t>
            </a:r>
            <a:r>
              <a:rPr lang="nl-NL" sz="2400" b="1" dirty="0">
                <a:solidFill>
                  <a:schemeClr val="tx1">
                    <a:lumMod val="95000"/>
                    <a:lumOff val="5000"/>
                  </a:schemeClr>
                </a:solidFill>
                <a:latin typeface="Arial" panose="020B0604020202020204" pitchFamily="34" charset="0"/>
                <a:cs typeface="Arial" panose="020B0604020202020204" pitchFamily="34" charset="0"/>
              </a:rPr>
              <a:t> in lokale handen </a:t>
            </a:r>
          </a:p>
        </p:txBody>
      </p:sp>
      <p:pic>
        <p:nvPicPr>
          <p:cNvPr id="2" name="Graphic 1" descr="Windturbines silhouet">
            <a:extLst>
              <a:ext uri="{FF2B5EF4-FFF2-40B4-BE49-F238E27FC236}">
                <a16:creationId xmlns:a16="http://schemas.microsoft.com/office/drawing/2014/main" id="{4C7A6AFE-9563-08B1-109B-8683EC09FF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58741" y="217527"/>
            <a:ext cx="674828" cy="674828"/>
          </a:xfrm>
          <a:prstGeom prst="rect">
            <a:avLst/>
          </a:prstGeom>
        </p:spPr>
      </p:pic>
      <p:pic>
        <p:nvPicPr>
          <p:cNvPr id="3" name="Afbeelding 2">
            <a:extLst>
              <a:ext uri="{FF2B5EF4-FFF2-40B4-BE49-F238E27FC236}">
                <a16:creationId xmlns:a16="http://schemas.microsoft.com/office/drawing/2014/main" id="{A949FA4F-B764-CE1F-C914-ED79D03D600E}"/>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368578033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FC7C1-3862-48A2-B2E4-A8BFFB4478AF}"/>
              </a:ext>
            </a:extLst>
          </p:cNvPr>
          <p:cNvSpPr>
            <a:spLocks noGrp="1"/>
          </p:cNvSpPr>
          <p:nvPr>
            <p:ph type="ctrTitle"/>
          </p:nvPr>
        </p:nvSpPr>
        <p:spPr>
          <a:xfrm>
            <a:off x="1524000" y="1122363"/>
            <a:ext cx="9144000" cy="2387600"/>
          </a:xfrm>
        </p:spPr>
        <p:txBody>
          <a:bodyPr/>
          <a:lstStyle/>
          <a:p>
            <a:endParaRPr lang="nl-NL"/>
          </a:p>
        </p:txBody>
      </p:sp>
      <p:sp>
        <p:nvSpPr>
          <p:cNvPr id="3" name="Ondertitel 2">
            <a:extLst>
              <a:ext uri="{FF2B5EF4-FFF2-40B4-BE49-F238E27FC236}">
                <a16:creationId xmlns:a16="http://schemas.microsoft.com/office/drawing/2014/main" id="{0CAA358B-9715-4811-A7AF-E5738D472815}"/>
              </a:ext>
            </a:extLst>
          </p:cNvPr>
          <p:cNvSpPr>
            <a:spLocks noGrp="1"/>
          </p:cNvSpPr>
          <p:nvPr>
            <p:ph type="subTitle" idx="1"/>
          </p:nvPr>
        </p:nvSpPr>
        <p:spPr>
          <a:xfrm>
            <a:off x="1524000" y="3602038"/>
            <a:ext cx="9144000" cy="1655762"/>
          </a:xfrm>
        </p:spPr>
        <p:txBody>
          <a:bodyPr/>
          <a:lstStyle/>
          <a:p>
            <a:endParaRPr lang="nl-NL"/>
          </a:p>
        </p:txBody>
      </p:sp>
      <p:pic>
        <p:nvPicPr>
          <p:cNvPr id="5" name="Afbeelding 4">
            <a:extLst>
              <a:ext uri="{FF2B5EF4-FFF2-40B4-BE49-F238E27FC236}">
                <a16:creationId xmlns:a16="http://schemas.microsoft.com/office/drawing/2014/main" id="{CF775947-0620-4588-B2B7-4495C1A40FB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303268" cy="6858000"/>
          </a:xfrm>
          <a:prstGeom prst="rect">
            <a:avLst/>
          </a:prstGeom>
        </p:spPr>
      </p:pic>
      <p:sp>
        <p:nvSpPr>
          <p:cNvPr id="9" name="Tekstvak 8">
            <a:extLst>
              <a:ext uri="{FF2B5EF4-FFF2-40B4-BE49-F238E27FC236}">
                <a16:creationId xmlns:a16="http://schemas.microsoft.com/office/drawing/2014/main" id="{69F64FD4-1C50-715A-8CA0-A936714CDEF3}"/>
              </a:ext>
            </a:extLst>
          </p:cNvPr>
          <p:cNvSpPr txBox="1"/>
          <p:nvPr/>
        </p:nvSpPr>
        <p:spPr>
          <a:xfrm>
            <a:off x="1625600" y="4429919"/>
            <a:ext cx="9535885" cy="769441"/>
          </a:xfrm>
          <a:prstGeom prst="rect">
            <a:avLst/>
          </a:prstGeom>
          <a:noFill/>
          <a:ln w="12700" cap="flat">
            <a:noFill/>
            <a:miter lim="400000"/>
          </a:ln>
          <a:effectLst>
            <a:outerShdw blurRad="50800" dist="50800" dir="5400000" algn="ctr" rotWithShape="0">
              <a:schemeClr val="tx1">
                <a:alpha val="82000"/>
              </a:schemeClr>
            </a:outerShdw>
          </a:effectLst>
          <a:sp3d/>
        </p:spPr>
        <p:style>
          <a:lnRef idx="0">
            <a:scrgbClr r="0" g="0" b="0"/>
          </a:lnRef>
          <a:fillRef idx="0">
            <a:scrgbClr r="0" g="0" b="0"/>
          </a:fillRef>
          <a:effectRef idx="0">
            <a:scrgbClr r="0" g="0" b="0"/>
          </a:effectRef>
          <a:fontRef idx="none"/>
        </p:style>
        <p:txBody>
          <a:bodyPr wrap="square">
            <a:spAutoFit/>
          </a:bodyPr>
          <a:lstStyle/>
          <a:p>
            <a:pPr>
              <a:spcBef>
                <a:spcPts val="1000"/>
              </a:spcBef>
            </a:pPr>
            <a:r>
              <a:rPr lang="nl-NL" sz="4400" b="1" dirty="0">
                <a:solidFill>
                  <a:schemeClr val="bg1"/>
                </a:solidFill>
                <a:latin typeface="Arial" panose="020B0604020202020204" pitchFamily="34" charset="0"/>
                <a:cs typeface="Arial" panose="020B0604020202020204" pitchFamily="34" charset="0"/>
                <a:sym typeface="Source Sans Pro Black"/>
              </a:rPr>
              <a:t>6. Financieel</a:t>
            </a:r>
          </a:p>
        </p:txBody>
      </p:sp>
      <p:pic>
        <p:nvPicPr>
          <p:cNvPr id="10" name="Afbeelding 9">
            <a:extLst>
              <a:ext uri="{FF2B5EF4-FFF2-40B4-BE49-F238E27FC236}">
                <a16:creationId xmlns:a16="http://schemas.microsoft.com/office/drawing/2014/main" id="{1D94068D-6889-DA84-4EC1-9ED769C2C1B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9733" y="344845"/>
            <a:ext cx="1060495" cy="1060495"/>
          </a:xfrm>
          <a:prstGeom prst="rect">
            <a:avLst/>
          </a:prstGeom>
        </p:spPr>
      </p:pic>
    </p:spTree>
    <p:extLst>
      <p:ext uri="{BB962C8B-B14F-4D97-AF65-F5344CB8AC3E}">
        <p14:creationId xmlns:p14="http://schemas.microsoft.com/office/powerpoint/2010/main" val="300207825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58233" y="2301888"/>
            <a:ext cx="9949467" cy="4647426"/>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Een deel van de opbrengsten van collectieve zonnedaken, -parken en windmolens worden in een </a:t>
            </a:r>
            <a:r>
              <a:rPr lang="nl-NL" sz="1800" b="1" dirty="0">
                <a:solidFill>
                  <a:schemeClr val="tx1">
                    <a:lumMod val="95000"/>
                    <a:lumOff val="5000"/>
                  </a:schemeClr>
                </a:solidFill>
                <a:latin typeface="Open Sans"/>
                <a:ea typeface="Open Sans"/>
                <a:cs typeface="Open Sans"/>
              </a:rPr>
              <a:t>omgevingsfonds </a:t>
            </a:r>
            <a:r>
              <a:rPr lang="nl-NL" sz="1800" dirty="0">
                <a:solidFill>
                  <a:schemeClr val="tx1">
                    <a:lumMod val="95000"/>
                    <a:lumOff val="5000"/>
                  </a:schemeClr>
                </a:solidFill>
                <a:latin typeface="Open Sans"/>
                <a:ea typeface="Open Sans"/>
                <a:cs typeface="Open Sans"/>
              </a:rPr>
              <a:t>gezet. </a:t>
            </a:r>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De opbrengsten van omgevingsfondsen zijn </a:t>
            </a:r>
            <a:r>
              <a:rPr lang="nl-NL" sz="1800" b="1" dirty="0">
                <a:solidFill>
                  <a:schemeClr val="tx1">
                    <a:lumMod val="95000"/>
                    <a:lumOff val="5000"/>
                  </a:schemeClr>
                </a:solidFill>
                <a:latin typeface="Open Sans"/>
                <a:ea typeface="Open Sans"/>
                <a:cs typeface="Open Sans"/>
              </a:rPr>
              <a:t>gemiddeld € 0,5 tot € 1 miljoen per jaar</a:t>
            </a:r>
            <a:r>
              <a:rPr lang="nl-NL" sz="1800" dirty="0">
                <a:solidFill>
                  <a:schemeClr val="tx1">
                    <a:lumMod val="95000"/>
                    <a:lumOff val="5000"/>
                  </a:schemeClr>
                </a:solidFill>
                <a:latin typeface="Open Sans"/>
                <a:ea typeface="Open Sans"/>
                <a:cs typeface="Open Sans"/>
              </a:rPr>
              <a:t>. Denk aan bedragen van €20.000 tot meer dan €600.000 per wind- of zonnepark.</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Ook nemen </a:t>
            </a:r>
            <a:r>
              <a:rPr lang="nl-NL" sz="1800" b="1" dirty="0">
                <a:solidFill>
                  <a:schemeClr val="tx1">
                    <a:lumMod val="95000"/>
                    <a:lumOff val="5000"/>
                  </a:schemeClr>
                </a:solidFill>
                <a:latin typeface="Open Sans"/>
                <a:ea typeface="Open Sans"/>
                <a:cs typeface="Open Sans"/>
              </a:rPr>
              <a:t>provinciale fondsen</a:t>
            </a:r>
            <a:r>
              <a:rPr lang="nl-NL" sz="1800" dirty="0">
                <a:solidFill>
                  <a:schemeClr val="tx1">
                    <a:lumMod val="95000"/>
                    <a:lumOff val="5000"/>
                  </a:schemeClr>
                </a:solidFill>
                <a:latin typeface="Open Sans"/>
                <a:ea typeface="Open Sans"/>
                <a:cs typeface="Open Sans"/>
              </a:rPr>
              <a:t> steeds vaker een actieve financieringsrol op zich. Hiermee wordt bancaire financiering makkelijker. </a:t>
            </a:r>
            <a:r>
              <a:rPr lang="nl-NL" sz="1800" dirty="0">
                <a:solidFill>
                  <a:schemeClr val="tx1"/>
                </a:solidFill>
                <a:latin typeface="Open Sans"/>
                <a:ea typeface="Open Sans"/>
                <a:cs typeface="Open Sans"/>
              </a:rPr>
              <a:t>In 2023 is het Brabants Ontwikkelfonds Duurzame Energie (BODE) opengesteld en in 2024 dienstverlening van BODE support uitgebreid.</a:t>
            </a:r>
            <a:endParaRPr lang="nl-NL" sz="1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Steeds vaker: </a:t>
            </a:r>
            <a:r>
              <a:rPr lang="nl-NL" sz="1800" b="1" dirty="0">
                <a:solidFill>
                  <a:schemeClr val="tx1">
                    <a:lumMod val="95000"/>
                    <a:lumOff val="5000"/>
                  </a:schemeClr>
                </a:solidFill>
                <a:latin typeface="Open Sans"/>
                <a:ea typeface="Open Sans"/>
                <a:cs typeface="Open Sans"/>
              </a:rPr>
              <a:t>projecten met minimale of geen ledeninleg</a:t>
            </a:r>
            <a:r>
              <a:rPr lang="nl-NL" sz="1800" dirty="0">
                <a:solidFill>
                  <a:schemeClr val="tx1">
                    <a:lumMod val="95000"/>
                    <a:lumOff val="5000"/>
                  </a:schemeClr>
                </a:solidFill>
                <a:latin typeface="Open Sans"/>
                <a:ea typeface="Open Sans"/>
                <a:cs typeface="Open Sans"/>
              </a:rPr>
              <a:t>. Speciaal ook voor mensen met smalle beurs.</a:t>
            </a:r>
            <a:endPar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1" indent="-285750">
              <a:buFont typeface="Arial" panose="020B0604020202020204" pitchFamily="34" charset="0"/>
              <a:buChar char="•"/>
            </a:pPr>
            <a:endParaRPr lang="nl-NL" sz="1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09" y="1494457"/>
            <a:ext cx="8479891"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Het financiële plaatje</a:t>
            </a:r>
          </a:p>
        </p:txBody>
      </p:sp>
      <p:pic>
        <p:nvPicPr>
          <p:cNvPr id="4" name="Graphic 3" descr="Munten silhouet">
            <a:extLst>
              <a:ext uri="{FF2B5EF4-FFF2-40B4-BE49-F238E27FC236}">
                <a16:creationId xmlns:a16="http://schemas.microsoft.com/office/drawing/2014/main" id="{FF8C7125-2C6F-B1EE-FE48-64BEA1BF7A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8248" y="226013"/>
            <a:ext cx="820290" cy="820290"/>
          </a:xfrm>
          <a:prstGeom prst="rect">
            <a:avLst/>
          </a:prstGeom>
        </p:spPr>
      </p:pic>
      <p:pic>
        <p:nvPicPr>
          <p:cNvPr id="2" name="Afbeelding 1">
            <a:extLst>
              <a:ext uri="{FF2B5EF4-FFF2-40B4-BE49-F238E27FC236}">
                <a16:creationId xmlns:a16="http://schemas.microsoft.com/office/drawing/2014/main" id="{91D1BBF9-C870-F6F1-BC60-3E80EBF8E29A}"/>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268433837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935529" y="2345181"/>
            <a:ext cx="6333372" cy="3016210"/>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lvl="1" indent="-285750">
              <a:lnSpc>
                <a:spcPct val="150000"/>
              </a:lnSpc>
              <a:buFont typeface="Arial" panose="020B0604020202020204" pitchFamily="34" charset="0"/>
              <a:buChar char="•"/>
            </a:pPr>
            <a:r>
              <a:rPr lang="nl-NL" sz="1800" kern="100" dirty="0">
                <a:effectLst/>
                <a:latin typeface="Open Sans"/>
                <a:ea typeface="Open Sans"/>
                <a:cs typeface="Open Sans"/>
              </a:rPr>
              <a:t>Voor duurzame energieprojecten is </a:t>
            </a:r>
            <a:r>
              <a:rPr lang="nl-NL" sz="1800" b="1" kern="100" dirty="0">
                <a:effectLst/>
                <a:latin typeface="Open Sans"/>
                <a:ea typeface="Open Sans"/>
                <a:cs typeface="Open Sans"/>
              </a:rPr>
              <a:t>geld van leden nodig</a:t>
            </a:r>
            <a:r>
              <a:rPr lang="nl-NL" b="1" kern="100" dirty="0">
                <a:latin typeface="Open Sans"/>
                <a:ea typeface="Open Sans"/>
                <a:cs typeface="Open Sans"/>
              </a:rPr>
              <a:t> (eigen vermogen)</a:t>
            </a:r>
            <a:r>
              <a:rPr lang="nl-NL" kern="100" dirty="0">
                <a:latin typeface="Open Sans"/>
                <a:ea typeface="Open Sans"/>
                <a:cs typeface="Open Sans"/>
              </a:rPr>
              <a:t>. We schatten in dat er tot nu toe</a:t>
            </a:r>
            <a:r>
              <a:rPr lang="nl-NL" b="1" kern="100" dirty="0">
                <a:latin typeface="Open Sans"/>
                <a:ea typeface="Open Sans"/>
                <a:cs typeface="Open Sans"/>
              </a:rPr>
              <a:t> €185 miljoen</a:t>
            </a:r>
            <a:r>
              <a:rPr lang="nl-NL" kern="100" dirty="0">
                <a:latin typeface="Open Sans"/>
                <a:ea typeface="Open Sans"/>
                <a:cs typeface="Open Sans"/>
              </a:rPr>
              <a:t> is opgehaald voor alle gerealiseerde wind- en zonprojecten.</a:t>
            </a:r>
            <a:endParaRPr lang="nl-NL" sz="1800" kern="100" dirty="0">
              <a:effectLst/>
              <a:latin typeface="Open Sans" panose="020B0606030504020204" pitchFamily="34" charset="0"/>
              <a:ea typeface="Open Sans" panose="020B0606030504020204" pitchFamily="34" charset="0"/>
              <a:cs typeface="Open Sans" panose="020B0606030504020204" pitchFamily="34" charset="0"/>
            </a:endParaRPr>
          </a:p>
          <a:p>
            <a:pPr marL="285750" lvl="1" indent="-285750">
              <a:lnSpc>
                <a:spcPct val="150000"/>
              </a:lnSpc>
              <a:buFont typeface="Arial" panose="020B0604020202020204" pitchFamily="34" charset="0"/>
              <a:buChar char="•"/>
            </a:pPr>
            <a:r>
              <a:rPr lang="nl-NL" kern="100" dirty="0">
                <a:latin typeface="Open Sans"/>
                <a:ea typeface="Open Sans"/>
                <a:cs typeface="Open Sans"/>
              </a:rPr>
              <a:t>Er</a:t>
            </a:r>
            <a:r>
              <a:rPr lang="nl-NL" sz="1800" kern="100" dirty="0">
                <a:effectLst/>
                <a:latin typeface="Open Sans"/>
                <a:ea typeface="Open Sans"/>
                <a:cs typeface="Open Sans"/>
              </a:rPr>
              <a:t> zijn projecten waarbij juist mensen met een laag inkomen </a:t>
            </a:r>
            <a:r>
              <a:rPr lang="nl-NL" sz="1800" b="1" kern="100" dirty="0">
                <a:effectLst/>
                <a:latin typeface="Open Sans"/>
                <a:ea typeface="Open Sans"/>
                <a:cs typeface="Open Sans"/>
              </a:rPr>
              <a:t>instappen. </a:t>
            </a:r>
            <a:br>
              <a:rPr lang="nl-NL"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lvl="1" indent="-285750">
              <a:buFont typeface="Arial" panose="020B0604020202020204" pitchFamily="34" charset="0"/>
              <a:buChar char="•"/>
            </a:pPr>
            <a:endParaRPr lang="nl-NL" sz="1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09" y="1494457"/>
            <a:ext cx="8479891"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Het financiële plaatje</a:t>
            </a:r>
          </a:p>
        </p:txBody>
      </p:sp>
      <p:sp>
        <p:nvSpPr>
          <p:cNvPr id="3" name="Tekstvak 2">
            <a:extLst>
              <a:ext uri="{FF2B5EF4-FFF2-40B4-BE49-F238E27FC236}">
                <a16:creationId xmlns:a16="http://schemas.microsoft.com/office/drawing/2014/main" id="{8E6DB878-5FCD-4793-EF89-0D125E60F6CA}"/>
              </a:ext>
            </a:extLst>
          </p:cNvPr>
          <p:cNvSpPr txBox="1"/>
          <p:nvPr/>
        </p:nvSpPr>
        <p:spPr>
          <a:xfrm>
            <a:off x="935529" y="6277452"/>
            <a:ext cx="783068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nl-NL" sz="1800" dirty="0">
                <a:solidFill>
                  <a:schemeClr val="tx1">
                    <a:lumMod val="95000"/>
                    <a:lumOff val="5000"/>
                  </a:schemeClr>
                </a:solidFill>
                <a:latin typeface="Open Sans"/>
                <a:ea typeface="Open Sans"/>
                <a:cs typeface="Open Sans"/>
              </a:rPr>
              <a:t>Zie voor meer info </a:t>
            </a:r>
            <a:r>
              <a:rPr lang="nl-NL" sz="1800" dirty="0">
                <a:solidFill>
                  <a:schemeClr val="tx1">
                    <a:lumMod val="95000"/>
                    <a:lumOff val="5000"/>
                  </a:schemeClr>
                </a:solidFill>
                <a:latin typeface="Open Sans"/>
                <a:ea typeface="Open Sans"/>
                <a:cs typeface="Open Sans"/>
                <a:hlinkClick r:id="rId3"/>
              </a:rPr>
              <a:t>hoofdstuk 6. </a:t>
            </a:r>
            <a:r>
              <a:rPr lang="nl-NL" dirty="0">
                <a:solidFill>
                  <a:schemeClr val="tx1">
                    <a:lumMod val="95000"/>
                    <a:lumOff val="5000"/>
                  </a:schemeClr>
                </a:solidFill>
                <a:latin typeface="Open Sans"/>
                <a:ea typeface="Open Sans"/>
                <a:cs typeface="Open Sans"/>
                <a:hlinkClick r:id="rId3"/>
              </a:rPr>
              <a:t>Financieel</a:t>
            </a:r>
            <a:r>
              <a:rPr lang="nl-NL" sz="1800" dirty="0">
                <a:solidFill>
                  <a:schemeClr val="tx1">
                    <a:lumMod val="95000"/>
                    <a:lumOff val="5000"/>
                  </a:schemeClr>
                </a:solidFill>
                <a:latin typeface="Open Sans"/>
                <a:ea typeface="Open Sans"/>
                <a:cs typeface="Open Sans"/>
                <a:hlinkClick r:id="rId3"/>
              </a:rPr>
              <a:t> </a:t>
            </a:r>
            <a:r>
              <a:rPr lang="nl-NL" sz="1800" dirty="0">
                <a:solidFill>
                  <a:schemeClr val="tx1">
                    <a:lumMod val="95000"/>
                    <a:lumOff val="5000"/>
                  </a:schemeClr>
                </a:solidFill>
                <a:latin typeface="Open Sans"/>
                <a:ea typeface="Open Sans"/>
                <a:cs typeface="Open Sans"/>
              </a:rPr>
              <a:t>in de Lokale Energie Monitor</a:t>
            </a:r>
            <a:endParaRPr kumimoji="0" lang="nl-NL" u="none" strike="noStrike" cap="none" spc="0" normalizeH="0" baseline="0" dirty="0">
              <a:ln>
                <a:noFill/>
              </a:ln>
              <a:solidFill>
                <a:schemeClr val="tx1">
                  <a:lumMod val="95000"/>
                  <a:lumOff val="5000"/>
                </a:schemeClr>
              </a:solidFill>
              <a:effectLst/>
              <a:uFillTx/>
              <a:latin typeface="Open Sans"/>
              <a:ea typeface="Open Sans"/>
              <a:cs typeface="Open Sans"/>
              <a:sym typeface="Calibri"/>
            </a:endParaRPr>
          </a:p>
        </p:txBody>
      </p:sp>
      <p:pic>
        <p:nvPicPr>
          <p:cNvPr id="2" name="Graphic 1" descr="Munten silhouet">
            <a:extLst>
              <a:ext uri="{FF2B5EF4-FFF2-40B4-BE49-F238E27FC236}">
                <a16:creationId xmlns:a16="http://schemas.microsoft.com/office/drawing/2014/main" id="{B8FEADCE-6725-65FD-3D28-33CA73EDDE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28248" y="226013"/>
            <a:ext cx="820290" cy="820290"/>
          </a:xfrm>
          <a:prstGeom prst="rect">
            <a:avLst/>
          </a:prstGeom>
        </p:spPr>
      </p:pic>
      <p:pic>
        <p:nvPicPr>
          <p:cNvPr id="4" name="Afbeelding 3">
            <a:extLst>
              <a:ext uri="{FF2B5EF4-FFF2-40B4-BE49-F238E27FC236}">
                <a16:creationId xmlns:a16="http://schemas.microsoft.com/office/drawing/2014/main" id="{9FAD6640-3786-4D24-6377-B5DCC3ABFA7E}"/>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6" name="Afbeelding 2">
            <a:extLst>
              <a:ext uri="{FF2B5EF4-FFF2-40B4-BE49-F238E27FC236}">
                <a16:creationId xmlns:a16="http://schemas.microsoft.com/office/drawing/2014/main" id="{1DFDCFBD-BCBB-467F-2855-6D98524C631B}"/>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360159" y="2388554"/>
            <a:ext cx="3960089" cy="2639028"/>
          </a:xfrm>
          <a:prstGeom prst="rect">
            <a:avLst/>
          </a:prstGeom>
        </p:spPr>
      </p:pic>
    </p:spTree>
    <p:extLst>
      <p:ext uri="{BB962C8B-B14F-4D97-AF65-F5344CB8AC3E}">
        <p14:creationId xmlns:p14="http://schemas.microsoft.com/office/powerpoint/2010/main" val="146867977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Afbeelding 3">
            <a:extLst>
              <a:ext uri="{FF2B5EF4-FFF2-40B4-BE49-F238E27FC236}">
                <a16:creationId xmlns:a16="http://schemas.microsoft.com/office/drawing/2014/main" id="{7FE9324F-E17F-880E-79DC-95B764C11F04}"/>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7" name="Graphic 6" descr="Munten silhouet">
            <a:extLst>
              <a:ext uri="{FF2B5EF4-FFF2-40B4-BE49-F238E27FC236}">
                <a16:creationId xmlns:a16="http://schemas.microsoft.com/office/drawing/2014/main" id="{BF0B90D5-E104-19BC-0C2D-B5614FFA01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39620" y="226013"/>
            <a:ext cx="820290" cy="820290"/>
          </a:xfrm>
          <a:prstGeom prst="rect">
            <a:avLst/>
          </a:prstGeom>
        </p:spPr>
      </p:pic>
      <p:pic>
        <p:nvPicPr>
          <p:cNvPr id="3" name="Afbeelding 2">
            <a:extLst>
              <a:ext uri="{FF2B5EF4-FFF2-40B4-BE49-F238E27FC236}">
                <a16:creationId xmlns:a16="http://schemas.microsoft.com/office/drawing/2014/main" id="{BDF1041E-5A21-292A-008F-DC7E2B5D8B91}"/>
              </a:ext>
            </a:extLst>
          </p:cNvPr>
          <p:cNvPicPr>
            <a:picLocks noChangeAspect="1"/>
          </p:cNvPicPr>
          <p:nvPr/>
        </p:nvPicPr>
        <p:blipFill>
          <a:blip r:embed="rId6"/>
          <a:stretch>
            <a:fillRect/>
          </a:stretch>
        </p:blipFill>
        <p:spPr>
          <a:xfrm>
            <a:off x="2405360" y="930322"/>
            <a:ext cx="7960425" cy="5389455"/>
          </a:xfrm>
          <a:prstGeom prst="rect">
            <a:avLst/>
          </a:prstGeom>
        </p:spPr>
      </p:pic>
    </p:spTree>
    <p:extLst>
      <p:ext uri="{BB962C8B-B14F-4D97-AF65-F5344CB8AC3E}">
        <p14:creationId xmlns:p14="http://schemas.microsoft.com/office/powerpoint/2010/main" val="66064481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D655BF4-3C79-863E-F54E-7D46520261A9}"/>
            </a:ext>
          </a:extLst>
        </p:cNvPr>
        <p:cNvGrpSpPr/>
        <p:nvPr/>
      </p:nvGrpSpPr>
      <p:grpSpPr>
        <a:xfrm>
          <a:off x="0" y="0"/>
          <a:ext cx="0" cy="0"/>
          <a:chOff x="0" y="0"/>
          <a:chExt cx="0" cy="0"/>
        </a:xfrm>
      </p:grpSpPr>
      <p:sp>
        <p:nvSpPr>
          <p:cNvPr id="406" name="Rectangle 4">
            <a:extLst>
              <a:ext uri="{FF2B5EF4-FFF2-40B4-BE49-F238E27FC236}">
                <a16:creationId xmlns:a16="http://schemas.microsoft.com/office/drawing/2014/main" id="{E600B82B-5BA6-7EB6-FA4B-5E766EBA3D47}"/>
              </a:ext>
            </a:extLst>
          </p:cNvPr>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9" name="Rectangle 6">
            <a:extLst>
              <a:ext uri="{FF2B5EF4-FFF2-40B4-BE49-F238E27FC236}">
                <a16:creationId xmlns:a16="http://schemas.microsoft.com/office/drawing/2014/main" id="{255833A8-B267-B85B-7F15-F7F572C0B385}"/>
              </a:ext>
            </a:extLst>
          </p:cNvPr>
          <p:cNvSpPr txBox="1"/>
          <p:nvPr/>
        </p:nvSpPr>
        <p:spPr>
          <a:xfrm>
            <a:off x="868258" y="2768339"/>
            <a:ext cx="4754620" cy="38106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Afbeelding 3">
            <a:extLst>
              <a:ext uri="{FF2B5EF4-FFF2-40B4-BE49-F238E27FC236}">
                <a16:creationId xmlns:a16="http://schemas.microsoft.com/office/drawing/2014/main" id="{040668A7-CA3F-EA8A-5017-33B7489DBA46}"/>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7" name="Graphic 6" descr="Munten silhouet">
            <a:extLst>
              <a:ext uri="{FF2B5EF4-FFF2-40B4-BE49-F238E27FC236}">
                <a16:creationId xmlns:a16="http://schemas.microsoft.com/office/drawing/2014/main" id="{C23FABB0-6824-6116-7737-DE192416FA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39620" y="226013"/>
            <a:ext cx="820290" cy="820290"/>
          </a:xfrm>
          <a:prstGeom prst="rect">
            <a:avLst/>
          </a:prstGeom>
        </p:spPr>
      </p:pic>
      <p:pic>
        <p:nvPicPr>
          <p:cNvPr id="8" name="Picture 7">
            <a:extLst>
              <a:ext uri="{FF2B5EF4-FFF2-40B4-BE49-F238E27FC236}">
                <a16:creationId xmlns:a16="http://schemas.microsoft.com/office/drawing/2014/main" id="{1F55AFBF-1C34-7273-AD8C-8BDD050271A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81958" y="1312290"/>
            <a:ext cx="6996744" cy="4676968"/>
          </a:xfrm>
          <a:prstGeom prst="rect">
            <a:avLst/>
          </a:prstGeom>
        </p:spPr>
      </p:pic>
    </p:spTree>
    <p:extLst>
      <p:ext uri="{BB962C8B-B14F-4D97-AF65-F5344CB8AC3E}">
        <p14:creationId xmlns:p14="http://schemas.microsoft.com/office/powerpoint/2010/main" val="51696256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934508" y="1572440"/>
            <a:ext cx="9439578"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a:solidFill>
                  <a:schemeClr val="tx1">
                    <a:lumMod val="95000"/>
                    <a:lumOff val="5000"/>
                  </a:schemeClr>
                </a:solidFill>
                <a:latin typeface="Arial" panose="020B0604020202020204" pitchFamily="34" charset="0"/>
                <a:cs typeface="Arial" panose="020B0604020202020204" pitchFamily="34" charset="0"/>
              </a:rPr>
              <a:t>De energie-initiatieven in Nederland</a:t>
            </a:r>
          </a:p>
        </p:txBody>
      </p:sp>
      <p:sp>
        <p:nvSpPr>
          <p:cNvPr id="8" name="Rectangle 6">
            <a:extLst>
              <a:ext uri="{FF2B5EF4-FFF2-40B4-BE49-F238E27FC236}">
                <a16:creationId xmlns:a16="http://schemas.microsoft.com/office/drawing/2014/main" id="{8729A7A1-3A5D-43A0-830C-CE59918B9F64}"/>
              </a:ext>
            </a:extLst>
          </p:cNvPr>
          <p:cNvSpPr txBox="1"/>
          <p:nvPr/>
        </p:nvSpPr>
        <p:spPr>
          <a:xfrm>
            <a:off x="934507" y="2501147"/>
            <a:ext cx="5651487" cy="461985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285750" indent="-285750">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Al ruim tien jaar een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stevige beweging.</a:t>
            </a:r>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702 burgerenergiecollectieven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met rechtsvorm (coöperatie, stichting, vereniging) in 2024. </a:t>
            </a:r>
          </a:p>
          <a:p>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16 nieuwe coöperaties in 2024.</a:t>
            </a:r>
          </a:p>
          <a:p>
            <a:pPr marL="285750" indent="-285750">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Nóg minstens 700 overige bewonersinitiatieven. </a:t>
            </a:r>
          </a:p>
          <a:p>
            <a:pPr marL="285750" indent="-285750">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88.6%</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van de gemeenten is een energiecoöperatie gevestigd.</a:t>
            </a:r>
          </a:p>
          <a:p>
            <a:pPr marL="285750" indent="-285750">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 totaal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139.000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leden. </a:t>
            </a:r>
          </a:p>
          <a:p>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5,7% toename ten opzichte van 2023.</a:t>
            </a:r>
          </a:p>
          <a:p>
            <a:pPr marL="285750" indent="-285750">
              <a:buFont typeface="Arial" panose="020B0604020202020204" pitchFamily="34" charset="0"/>
              <a:buChar char="•"/>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Het bereik is groter dan het aantal leden.</a:t>
            </a:r>
          </a:p>
          <a:p>
            <a:endParaRPr lang="nl-NL"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fbeelding 2" descr="Afbeelding met hemel, kleding, buitenshuis, schoeisel&#10;&#10;Automatisch gegenereerde beschrijving">
            <a:extLst>
              <a:ext uri="{FF2B5EF4-FFF2-40B4-BE49-F238E27FC236}">
                <a16:creationId xmlns:a16="http://schemas.microsoft.com/office/drawing/2014/main" id="{EE93A6F3-3322-837C-EC67-95AD2BDB531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893098" y="2670048"/>
            <a:ext cx="4273307" cy="2843784"/>
          </a:xfrm>
          <a:prstGeom prst="rect">
            <a:avLst/>
          </a:prstGeom>
        </p:spPr>
      </p:pic>
      <p:pic>
        <p:nvPicPr>
          <p:cNvPr id="4" name="Graphic 3" descr="Groep mannen met effen opvulling">
            <a:extLst>
              <a:ext uri="{FF2B5EF4-FFF2-40B4-BE49-F238E27FC236}">
                <a16:creationId xmlns:a16="http://schemas.microsoft.com/office/drawing/2014/main" id="{E2E693BE-5641-6BA7-F971-A61A41E104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73305" y="256541"/>
            <a:ext cx="769442" cy="769442"/>
          </a:xfrm>
          <a:prstGeom prst="rect">
            <a:avLst/>
          </a:prstGeom>
        </p:spPr>
      </p:pic>
      <p:pic>
        <p:nvPicPr>
          <p:cNvPr id="2" name="Afbeelding 1">
            <a:extLst>
              <a:ext uri="{FF2B5EF4-FFF2-40B4-BE49-F238E27FC236}">
                <a16:creationId xmlns:a16="http://schemas.microsoft.com/office/drawing/2014/main" id="{F7B777FD-12CD-A458-2B34-A6F68B158B51}"/>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383331188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Afbeelding 3">
            <a:extLst>
              <a:ext uri="{FF2B5EF4-FFF2-40B4-BE49-F238E27FC236}">
                <a16:creationId xmlns:a16="http://schemas.microsoft.com/office/drawing/2014/main" id="{7FE9324F-E17F-880E-79DC-95B764C11F04}"/>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7" name="Graphic 6" descr="Munten silhouet">
            <a:extLst>
              <a:ext uri="{FF2B5EF4-FFF2-40B4-BE49-F238E27FC236}">
                <a16:creationId xmlns:a16="http://schemas.microsoft.com/office/drawing/2014/main" id="{BF0B90D5-E104-19BC-0C2D-B5614FFA01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39620" y="226013"/>
            <a:ext cx="820290" cy="820290"/>
          </a:xfrm>
          <a:prstGeom prst="rect">
            <a:avLst/>
          </a:prstGeom>
        </p:spPr>
      </p:pic>
      <p:pic>
        <p:nvPicPr>
          <p:cNvPr id="3" name="Picture 2">
            <a:extLst>
              <a:ext uri="{FF2B5EF4-FFF2-40B4-BE49-F238E27FC236}">
                <a16:creationId xmlns:a16="http://schemas.microsoft.com/office/drawing/2014/main" id="{D375E433-C689-F111-B8B6-5B82E05C98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90308" y="1419550"/>
            <a:ext cx="6877680" cy="4621626"/>
          </a:xfrm>
          <a:prstGeom prst="rect">
            <a:avLst/>
          </a:prstGeom>
        </p:spPr>
      </p:pic>
    </p:spTree>
    <p:extLst>
      <p:ext uri="{BB962C8B-B14F-4D97-AF65-F5344CB8AC3E}">
        <p14:creationId xmlns:p14="http://schemas.microsoft.com/office/powerpoint/2010/main" val="250551591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1006084" y="2643082"/>
            <a:ext cx="7370271" cy="3213059"/>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b="1" dirty="0">
                <a:solidFill>
                  <a:schemeClr val="tx1">
                    <a:lumMod val="95000"/>
                    <a:lumOff val="5000"/>
                  </a:schemeClr>
                </a:solidFill>
                <a:latin typeface="Open Sans"/>
                <a:ea typeface="Open Sans"/>
                <a:cs typeface="Open Sans"/>
              </a:rPr>
              <a:t>95 </a:t>
            </a:r>
            <a:r>
              <a:rPr lang="nl-NL" sz="1800" dirty="0">
                <a:solidFill>
                  <a:schemeClr val="tx1">
                    <a:lumMod val="95000"/>
                    <a:lumOff val="5000"/>
                  </a:schemeClr>
                </a:solidFill>
                <a:latin typeface="Open Sans"/>
                <a:ea typeface="Open Sans"/>
                <a:cs typeface="Open Sans"/>
              </a:rPr>
              <a:t>van de 111 nieuwe  collectieve zonprojecten maken gebruik van de </a:t>
            </a:r>
            <a:r>
              <a:rPr lang="nl-NL" sz="1800" b="1" dirty="0">
                <a:solidFill>
                  <a:schemeClr val="tx1">
                    <a:lumMod val="95000"/>
                    <a:lumOff val="5000"/>
                  </a:schemeClr>
                </a:solidFill>
                <a:latin typeface="Open Sans"/>
                <a:ea typeface="Open Sans"/>
                <a:cs typeface="Open Sans"/>
              </a:rPr>
              <a:t>SCE</a:t>
            </a:r>
            <a:r>
              <a:rPr lang="nl-NL" sz="1800" dirty="0">
                <a:solidFill>
                  <a:schemeClr val="tx1">
                    <a:lumMod val="95000"/>
                    <a:lumOff val="5000"/>
                  </a:schemeClr>
                </a:solidFill>
                <a:latin typeface="Open Sans"/>
                <a:ea typeface="Open Sans"/>
                <a:cs typeface="Open Sans"/>
              </a:rPr>
              <a:t>. </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De grotere collectieve zonprojecten (10) maken ook gebruik van de </a:t>
            </a:r>
            <a:r>
              <a:rPr lang="nl-NL" sz="1800" b="1" dirty="0">
                <a:solidFill>
                  <a:schemeClr val="tx1">
                    <a:lumMod val="95000"/>
                    <a:lumOff val="5000"/>
                  </a:schemeClr>
                </a:solidFill>
                <a:latin typeface="Open Sans"/>
                <a:ea typeface="Open Sans"/>
                <a:cs typeface="Open Sans"/>
              </a:rPr>
              <a:t>SDE++.</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Nieuw in 2024: </a:t>
            </a:r>
            <a:r>
              <a:rPr lang="nl-NL" sz="1800" b="1" dirty="0">
                <a:solidFill>
                  <a:schemeClr val="tx1">
                    <a:lumMod val="95000"/>
                    <a:lumOff val="5000"/>
                  </a:schemeClr>
                </a:solidFill>
                <a:latin typeface="Open Sans"/>
                <a:ea typeface="Open Sans"/>
                <a:cs typeface="Open Sans"/>
              </a:rPr>
              <a:t>13 warmteprojecten </a:t>
            </a:r>
            <a:r>
              <a:rPr lang="nl-NL" sz="1800" dirty="0">
                <a:solidFill>
                  <a:schemeClr val="tx1">
                    <a:lumMod val="95000"/>
                    <a:lumOff val="5000"/>
                  </a:schemeClr>
                </a:solidFill>
                <a:latin typeface="Open Sans"/>
                <a:ea typeface="Open Sans"/>
                <a:cs typeface="Open Sans"/>
              </a:rPr>
              <a:t>hebben zich aangemeld voor het Ontwikkelfonds Warmte van Energie Samen dat in april 2024 open is gesteld.</a:t>
            </a:r>
            <a:endParaRPr lang="nl-NL" sz="1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09" y="1494457"/>
            <a:ext cx="8479891"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Subsidies</a:t>
            </a:r>
          </a:p>
        </p:txBody>
      </p:sp>
      <p:pic>
        <p:nvPicPr>
          <p:cNvPr id="4" name="Graphic 3" descr="Munten silhouet">
            <a:extLst>
              <a:ext uri="{FF2B5EF4-FFF2-40B4-BE49-F238E27FC236}">
                <a16:creationId xmlns:a16="http://schemas.microsoft.com/office/drawing/2014/main" id="{FF8C7125-2C6F-B1EE-FE48-64BEA1BF7A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8248" y="226013"/>
            <a:ext cx="820290" cy="820290"/>
          </a:xfrm>
          <a:prstGeom prst="rect">
            <a:avLst/>
          </a:prstGeom>
        </p:spPr>
      </p:pic>
      <p:pic>
        <p:nvPicPr>
          <p:cNvPr id="2" name="Afbeelding 1">
            <a:extLst>
              <a:ext uri="{FF2B5EF4-FFF2-40B4-BE49-F238E27FC236}">
                <a16:creationId xmlns:a16="http://schemas.microsoft.com/office/drawing/2014/main" id="{91D1BBF9-C870-F6F1-BC60-3E80EBF8E29A}"/>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58604851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90874D4-892B-F28B-DA10-B6932FC68BFC}"/>
            </a:ext>
          </a:extLst>
        </p:cNvPr>
        <p:cNvGrpSpPr/>
        <p:nvPr/>
      </p:nvGrpSpPr>
      <p:grpSpPr>
        <a:xfrm>
          <a:off x="0" y="0"/>
          <a:ext cx="0" cy="0"/>
          <a:chOff x="0" y="0"/>
          <a:chExt cx="0" cy="0"/>
        </a:xfrm>
      </p:grpSpPr>
      <p:sp>
        <p:nvSpPr>
          <p:cNvPr id="406" name="Rectangle 4">
            <a:extLst>
              <a:ext uri="{FF2B5EF4-FFF2-40B4-BE49-F238E27FC236}">
                <a16:creationId xmlns:a16="http://schemas.microsoft.com/office/drawing/2014/main" id="{6CAA61A0-EFB7-A6E3-83BE-D876319D3DA8}"/>
              </a:ext>
            </a:extLst>
          </p:cNvPr>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a:extLst>
              <a:ext uri="{FF2B5EF4-FFF2-40B4-BE49-F238E27FC236}">
                <a16:creationId xmlns:a16="http://schemas.microsoft.com/office/drawing/2014/main" id="{8C16346B-FD80-34D7-2854-89177AE654F1}"/>
              </a:ext>
            </a:extLst>
          </p:cNvPr>
          <p:cNvSpPr txBox="1"/>
          <p:nvPr/>
        </p:nvSpPr>
        <p:spPr>
          <a:xfrm>
            <a:off x="868258" y="2797776"/>
            <a:ext cx="7184491" cy="3756798"/>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Zonnewei De Raak (23,5 </a:t>
            </a:r>
            <a:r>
              <a:rPr lang="nl-NL" sz="1800" dirty="0" err="1">
                <a:solidFill>
                  <a:schemeClr val="tx1">
                    <a:lumMod val="95000"/>
                    <a:lumOff val="5000"/>
                  </a:schemeClr>
                </a:solidFill>
                <a:latin typeface="Open Sans"/>
                <a:ea typeface="Open Sans"/>
                <a:cs typeface="Open Sans"/>
              </a:rPr>
              <a:t>MWp</a:t>
            </a:r>
            <a:r>
              <a:rPr lang="nl-NL" sz="1800" dirty="0">
                <a:solidFill>
                  <a:schemeClr val="tx1">
                    <a:lumMod val="95000"/>
                    <a:lumOff val="5000"/>
                  </a:schemeClr>
                </a:solidFill>
                <a:latin typeface="Open Sans"/>
                <a:ea typeface="Open Sans"/>
                <a:cs typeface="Open Sans"/>
              </a:rPr>
              <a:t>) is een initiatief van een voormalig agrariër waar een deel van de </a:t>
            </a:r>
            <a:r>
              <a:rPr lang="nl-NL" sz="1800" b="1" dirty="0">
                <a:solidFill>
                  <a:schemeClr val="tx1">
                    <a:lumMod val="95000"/>
                    <a:lumOff val="5000"/>
                  </a:schemeClr>
                </a:solidFill>
                <a:latin typeface="Open Sans"/>
                <a:ea typeface="Open Sans"/>
                <a:cs typeface="Open Sans"/>
              </a:rPr>
              <a:t>opbrengsten komt ten goede aan drie lokale sportverenigingen </a:t>
            </a:r>
            <a:r>
              <a:rPr lang="nl-NL" sz="1800" dirty="0">
                <a:solidFill>
                  <a:schemeClr val="tx1">
                    <a:lumMod val="95000"/>
                    <a:lumOff val="5000"/>
                  </a:schemeClr>
                </a:solidFill>
                <a:latin typeface="Open Sans"/>
                <a:ea typeface="Open Sans"/>
                <a:cs typeface="Open Sans"/>
              </a:rPr>
              <a:t>van het naastgelegen sportpark De </a:t>
            </a:r>
            <a:r>
              <a:rPr lang="nl-NL" sz="1800" dirty="0" err="1">
                <a:solidFill>
                  <a:schemeClr val="tx1">
                    <a:lumMod val="95000"/>
                    <a:lumOff val="5000"/>
                  </a:schemeClr>
                </a:solidFill>
                <a:latin typeface="Open Sans"/>
                <a:ea typeface="Open Sans"/>
                <a:cs typeface="Open Sans"/>
              </a:rPr>
              <a:t>Romrijten</a:t>
            </a:r>
            <a:r>
              <a:rPr lang="nl-NL" sz="1800" dirty="0">
                <a:solidFill>
                  <a:schemeClr val="tx1">
                    <a:lumMod val="95000"/>
                    <a:lumOff val="5000"/>
                  </a:schemeClr>
                </a:solidFill>
                <a:latin typeface="Open Sans"/>
                <a:ea typeface="Open Sans"/>
                <a:cs typeface="Open Sans"/>
              </a:rPr>
              <a:t>.  </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Er is een productiecoöperatie opgericht (De </a:t>
            </a:r>
            <a:r>
              <a:rPr lang="nl-NL" sz="1800" dirty="0" err="1">
                <a:solidFill>
                  <a:schemeClr val="tx1">
                    <a:lumMod val="95000"/>
                    <a:lumOff val="5000"/>
                  </a:schemeClr>
                </a:solidFill>
                <a:latin typeface="Open Sans"/>
                <a:ea typeface="Open Sans"/>
                <a:cs typeface="Open Sans"/>
              </a:rPr>
              <a:t>Romrijten</a:t>
            </a:r>
            <a:r>
              <a:rPr lang="nl-NL" sz="1800" dirty="0">
                <a:solidFill>
                  <a:schemeClr val="tx1">
                    <a:lumMod val="95000"/>
                    <a:lumOff val="5000"/>
                  </a:schemeClr>
                </a:solidFill>
                <a:latin typeface="Open Sans"/>
                <a:ea typeface="Open Sans"/>
                <a:cs typeface="Open Sans"/>
              </a:rPr>
              <a:t>) en een SCE-subsidie aangevraagd.</a:t>
            </a:r>
          </a:p>
          <a:p>
            <a:pPr marL="285750" indent="-285750">
              <a:lnSpc>
                <a:spcPct val="150000"/>
              </a:lnSpc>
              <a:buFont typeface="Arial" panose="020B0604020202020204" pitchFamily="34" charset="0"/>
              <a:buChar char="•"/>
            </a:pPr>
            <a:endParaRPr lang="nl-NL" sz="1800" dirty="0">
              <a:solidFill>
                <a:schemeClr val="tx1">
                  <a:lumMod val="95000"/>
                  <a:lumOff val="5000"/>
                </a:schemeClr>
              </a:solidFill>
              <a:latin typeface="Open Sans"/>
              <a:ea typeface="Open Sans"/>
              <a:cs typeface="Open Sans"/>
            </a:endParaRPr>
          </a:p>
          <a:p>
            <a:pPr marL="285750" indent="-285750">
              <a:lnSpc>
                <a:spcPct val="150000"/>
              </a:lnSpc>
              <a:buFont typeface="Arial" panose="020B0604020202020204" pitchFamily="34" charset="0"/>
              <a:buChar char="•"/>
            </a:pPr>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Rectangle 6">
            <a:extLst>
              <a:ext uri="{FF2B5EF4-FFF2-40B4-BE49-F238E27FC236}">
                <a16:creationId xmlns:a16="http://schemas.microsoft.com/office/drawing/2014/main" id="{34867240-B5E4-7797-543C-0C5591852A22}"/>
              </a:ext>
            </a:extLst>
          </p:cNvPr>
          <p:cNvSpPr txBox="1"/>
          <p:nvPr/>
        </p:nvSpPr>
        <p:spPr>
          <a:xfrm>
            <a:off x="868258" y="2768339"/>
            <a:ext cx="4754620" cy="38106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59A28D44-A64B-AFDC-8CA4-E0163F57D989}"/>
              </a:ext>
            </a:extLst>
          </p:cNvPr>
          <p:cNvSpPr txBox="1"/>
          <p:nvPr/>
        </p:nvSpPr>
        <p:spPr>
          <a:xfrm>
            <a:off x="854609" y="1494457"/>
            <a:ext cx="10469133" cy="1143903"/>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Voorbeeld: Zonnepark Zonnewei De Raak (1/2)</a:t>
            </a:r>
          </a:p>
          <a:p>
            <a:r>
              <a:rPr lang="nl-NL" sz="2400" b="1" dirty="0">
                <a:solidFill>
                  <a:schemeClr val="tx1">
                    <a:lumMod val="95000"/>
                    <a:lumOff val="5000"/>
                  </a:schemeClr>
                </a:solidFill>
                <a:latin typeface="Arial" panose="020B0604020202020204" pitchFamily="34" charset="0"/>
                <a:ea typeface="Open Sans"/>
                <a:cs typeface="Arial" panose="020B0604020202020204" pitchFamily="34" charset="0"/>
              </a:rPr>
              <a:t>Limburg</a:t>
            </a:r>
            <a:endParaRPr sz="2400" b="1" dirty="0">
              <a:solidFill>
                <a:schemeClr val="tx1">
                  <a:lumMod val="95000"/>
                  <a:lumOff val="5000"/>
                </a:schemeClr>
              </a:solidFill>
              <a:latin typeface="Arial" panose="020B0604020202020204" pitchFamily="34" charset="0"/>
              <a:ea typeface="Open Sans"/>
              <a:cs typeface="Arial" panose="020B0604020202020204" pitchFamily="34" charset="0"/>
            </a:endParaRPr>
          </a:p>
        </p:txBody>
      </p:sp>
      <p:pic>
        <p:nvPicPr>
          <p:cNvPr id="2" name="Graphic 1" descr="Munten silhouet">
            <a:extLst>
              <a:ext uri="{FF2B5EF4-FFF2-40B4-BE49-F238E27FC236}">
                <a16:creationId xmlns:a16="http://schemas.microsoft.com/office/drawing/2014/main" id="{BCBC82E5-9D8C-BE7D-EB23-BB4C2C80D4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8248" y="226013"/>
            <a:ext cx="820290" cy="820290"/>
          </a:xfrm>
          <a:prstGeom prst="rect">
            <a:avLst/>
          </a:prstGeom>
        </p:spPr>
      </p:pic>
      <p:pic>
        <p:nvPicPr>
          <p:cNvPr id="4" name="Afbeelding 3">
            <a:extLst>
              <a:ext uri="{FF2B5EF4-FFF2-40B4-BE49-F238E27FC236}">
                <a16:creationId xmlns:a16="http://schemas.microsoft.com/office/drawing/2014/main" id="{E8E9FE33-309D-ADB9-D0C2-DC865EAF6B06}"/>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
        <p:nvSpPr>
          <p:cNvPr id="5" name="Tekstvak 4">
            <a:extLst>
              <a:ext uri="{FF2B5EF4-FFF2-40B4-BE49-F238E27FC236}">
                <a16:creationId xmlns:a16="http://schemas.microsoft.com/office/drawing/2014/main" id="{A93375B7-783D-0818-7676-3345EA2FEE8D}"/>
              </a:ext>
            </a:extLst>
          </p:cNvPr>
          <p:cNvSpPr txBox="1"/>
          <p:nvPr/>
        </p:nvSpPr>
        <p:spPr>
          <a:xfrm>
            <a:off x="10362821" y="4988217"/>
            <a:ext cx="333756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nl-NL" sz="1200" b="0" i="1" u="none" strike="noStrike" cap="none" spc="0" normalizeH="0" baseline="0" dirty="0">
                <a:ln>
                  <a:noFill/>
                </a:ln>
                <a:solidFill>
                  <a:srgbClr val="000000"/>
                </a:solidFill>
                <a:effectLst/>
                <a:uFillTx/>
                <a:latin typeface="+mn-lt"/>
                <a:ea typeface="+mn-ea"/>
                <a:cs typeface="+mn-cs"/>
                <a:sym typeface="Calibri"/>
              </a:rPr>
              <a:t>Foto:</a:t>
            </a:r>
            <a:r>
              <a:rPr lang="nl-NL" sz="1200" i="1" dirty="0"/>
              <a:t> </a:t>
            </a:r>
            <a:r>
              <a:rPr lang="nl-NL" sz="1200" i="1" dirty="0">
                <a:ea typeface="+mn-lt"/>
                <a:cs typeface="+mn-lt"/>
              </a:rPr>
              <a:t>zonneweideraak.nl</a:t>
            </a:r>
            <a:endParaRPr kumimoji="0" lang="nl-NL" sz="1200" b="0" i="1" u="none" strike="noStrike" cap="none" spc="0" normalizeH="0" baseline="0" dirty="0">
              <a:ln>
                <a:noFill/>
              </a:ln>
              <a:solidFill>
                <a:srgbClr val="000000"/>
              </a:solidFill>
              <a:effectLst/>
              <a:uFillTx/>
              <a:latin typeface="+mn-lt"/>
              <a:ea typeface="+mn-ea"/>
              <a:cs typeface="+mn-cs"/>
              <a:sym typeface="Calibri"/>
            </a:endParaRPr>
          </a:p>
        </p:txBody>
      </p:sp>
      <p:pic>
        <p:nvPicPr>
          <p:cNvPr id="7" name="Afbeelding 6" descr="Afbeelding met buitenshuis, boom, persoon, kleding&#10;&#10;Door AI gegenereerde inhoud is mogelijk onjuist.">
            <a:extLst>
              <a:ext uri="{FF2B5EF4-FFF2-40B4-BE49-F238E27FC236}">
                <a16:creationId xmlns:a16="http://schemas.microsoft.com/office/drawing/2014/main" id="{E39296A6-3D9A-D75F-58C0-DDDFFACDB33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496149" y="5256732"/>
            <a:ext cx="4452389" cy="1375255"/>
          </a:xfrm>
          <a:prstGeom prst="rect">
            <a:avLst/>
          </a:prstGeom>
        </p:spPr>
      </p:pic>
    </p:spTree>
    <p:extLst>
      <p:ext uri="{BB962C8B-B14F-4D97-AF65-F5344CB8AC3E}">
        <p14:creationId xmlns:p14="http://schemas.microsoft.com/office/powerpoint/2010/main" val="362493326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68258" y="2797776"/>
            <a:ext cx="8602313" cy="4172296"/>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Ruim 850 leden van de sportvereniging steunden het project met een </a:t>
            </a:r>
            <a:r>
              <a:rPr lang="nl-NL" sz="1800" b="1" dirty="0">
                <a:solidFill>
                  <a:schemeClr val="tx1">
                    <a:lumMod val="95000"/>
                    <a:lumOff val="5000"/>
                  </a:schemeClr>
                </a:solidFill>
                <a:latin typeface="Open Sans"/>
                <a:ea typeface="Open Sans"/>
                <a:cs typeface="Open Sans"/>
              </a:rPr>
              <a:t>kleine bijdrage van 2,50 euro </a:t>
            </a:r>
            <a:r>
              <a:rPr lang="nl-NL" sz="1800" dirty="0">
                <a:solidFill>
                  <a:schemeClr val="tx1">
                    <a:lumMod val="95000"/>
                    <a:lumOff val="5000"/>
                  </a:schemeClr>
                </a:solidFill>
                <a:latin typeface="Open Sans"/>
                <a:ea typeface="Open Sans"/>
                <a:cs typeface="Open Sans"/>
              </a:rPr>
              <a:t>en werden lid van de coöperatie. </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Leden hoefden geen eigen geld in te leggen. De opbrengsten van deze kavel zijn bestemd voor de sportverenigingen. In 2025 vindt naar verwachting een eerste uitkering plaats. </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De kosten voor de coöperatieve panelen worden meegefinancierd met de investering van het gehele zonnepark. Het zonnepark is </a:t>
            </a:r>
            <a:r>
              <a:rPr lang="nl-NL" sz="1800" b="1" dirty="0">
                <a:solidFill>
                  <a:schemeClr val="tx1">
                    <a:lumMod val="95000"/>
                    <a:lumOff val="5000"/>
                  </a:schemeClr>
                </a:solidFill>
                <a:latin typeface="Open Sans"/>
                <a:ea typeface="Open Sans"/>
                <a:cs typeface="Open Sans"/>
              </a:rPr>
              <a:t>100% lokaal eigendom</a:t>
            </a:r>
            <a:r>
              <a:rPr lang="nl-NL" sz="1800" dirty="0">
                <a:solidFill>
                  <a:schemeClr val="tx1">
                    <a:lumMod val="95000"/>
                    <a:lumOff val="5000"/>
                  </a:schemeClr>
                </a:solidFill>
                <a:latin typeface="Open Sans"/>
                <a:ea typeface="Open Sans"/>
                <a:cs typeface="Open Sans"/>
              </a:rPr>
              <a:t>; 11% coöperatief en 89% van de lokale agrariër. </a:t>
            </a:r>
          </a:p>
          <a:p>
            <a:pPr marL="285750" indent="-285750">
              <a:lnSpc>
                <a:spcPct val="150000"/>
              </a:lnSpc>
              <a:buFont typeface="Arial" panose="020B0604020202020204" pitchFamily="34" charset="0"/>
              <a:buChar char="•"/>
            </a:pPr>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09" y="1494457"/>
            <a:ext cx="10500963" cy="1143903"/>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Voorbeeld: Zonnepark Zonnewei De Raak (2/2)</a:t>
            </a:r>
          </a:p>
          <a:p>
            <a:r>
              <a:rPr lang="nl-NL" sz="2400" b="1" dirty="0">
                <a:solidFill>
                  <a:schemeClr val="tx1">
                    <a:lumMod val="95000"/>
                    <a:lumOff val="5000"/>
                  </a:schemeClr>
                </a:solidFill>
                <a:latin typeface="Arial" panose="020B0604020202020204" pitchFamily="34" charset="0"/>
                <a:ea typeface="Open Sans"/>
                <a:cs typeface="Arial" panose="020B0604020202020204" pitchFamily="34" charset="0"/>
              </a:rPr>
              <a:t>Limburg</a:t>
            </a:r>
            <a:endParaRPr sz="2400" b="1" dirty="0">
              <a:solidFill>
                <a:schemeClr val="tx1">
                  <a:lumMod val="95000"/>
                  <a:lumOff val="5000"/>
                </a:schemeClr>
              </a:solidFill>
              <a:latin typeface="Arial" panose="020B0604020202020204" pitchFamily="34" charset="0"/>
              <a:ea typeface="Open Sans"/>
              <a:cs typeface="Arial" panose="020B0604020202020204" pitchFamily="34" charset="0"/>
            </a:endParaRPr>
          </a:p>
        </p:txBody>
      </p:sp>
      <p:pic>
        <p:nvPicPr>
          <p:cNvPr id="2" name="Graphic 1" descr="Munten silhouet">
            <a:extLst>
              <a:ext uri="{FF2B5EF4-FFF2-40B4-BE49-F238E27FC236}">
                <a16:creationId xmlns:a16="http://schemas.microsoft.com/office/drawing/2014/main" id="{E0910843-59D9-2120-315D-E04A613C85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28248" y="226013"/>
            <a:ext cx="820290" cy="820290"/>
          </a:xfrm>
          <a:prstGeom prst="rect">
            <a:avLst/>
          </a:prstGeom>
        </p:spPr>
      </p:pic>
      <p:pic>
        <p:nvPicPr>
          <p:cNvPr id="4" name="Afbeelding 3">
            <a:extLst>
              <a:ext uri="{FF2B5EF4-FFF2-40B4-BE49-F238E27FC236}">
                <a16:creationId xmlns:a16="http://schemas.microsoft.com/office/drawing/2014/main" id="{63E352D6-FA25-DDCF-7E13-50FD4F9D23BF}"/>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266417068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65982" y="2654147"/>
            <a:ext cx="7914316" cy="4587794"/>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Een </a:t>
            </a:r>
            <a:r>
              <a:rPr lang="nl-NL" sz="1800" b="1" dirty="0">
                <a:solidFill>
                  <a:schemeClr val="tx1">
                    <a:lumMod val="95000"/>
                    <a:lumOff val="5000"/>
                  </a:schemeClr>
                </a:solidFill>
                <a:latin typeface="Open Sans"/>
                <a:ea typeface="Open Sans"/>
                <a:cs typeface="Open Sans"/>
              </a:rPr>
              <a:t>uniek financieringsconcept </a:t>
            </a:r>
            <a:r>
              <a:rPr lang="nl-NL" sz="1800" dirty="0">
                <a:solidFill>
                  <a:schemeClr val="tx1">
                    <a:lumMod val="95000"/>
                    <a:lumOff val="5000"/>
                  </a:schemeClr>
                </a:solidFill>
                <a:latin typeface="Open Sans"/>
                <a:ea typeface="Open Sans"/>
                <a:cs typeface="Open Sans"/>
              </a:rPr>
              <a:t>bij de </a:t>
            </a:r>
            <a:r>
              <a:rPr lang="nl-NL" sz="1800" dirty="0">
                <a:solidFill>
                  <a:schemeClr val="tx1">
                    <a:lumMod val="95000"/>
                    <a:lumOff val="5000"/>
                  </a:schemeClr>
                </a:solidFill>
                <a:latin typeface="Open Sans"/>
                <a:ea typeface="Open Sans"/>
                <a:cs typeface="Open Sans"/>
                <a:hlinkClick r:id="rId3"/>
              </a:rPr>
              <a:t>Zonnewal in Oostwold</a:t>
            </a:r>
            <a:r>
              <a:rPr lang="nl-NL" sz="1800" dirty="0">
                <a:solidFill>
                  <a:schemeClr val="tx1">
                    <a:lumMod val="95000"/>
                    <a:lumOff val="5000"/>
                  </a:schemeClr>
                </a:solidFill>
                <a:latin typeface="Open Sans"/>
                <a:ea typeface="Open Sans"/>
                <a:cs typeface="Open Sans"/>
              </a:rPr>
              <a:t>: De zonnewal wordt opgebouwd uit </a:t>
            </a:r>
            <a:r>
              <a:rPr lang="nl-NL" sz="1800" b="1" dirty="0">
                <a:solidFill>
                  <a:schemeClr val="tx1">
                    <a:lumMod val="95000"/>
                    <a:lumOff val="5000"/>
                  </a:schemeClr>
                </a:solidFill>
                <a:latin typeface="Open Sans"/>
                <a:ea typeface="Open Sans"/>
                <a:cs typeface="Open Sans"/>
              </a:rPr>
              <a:t>bouwafval.</a:t>
            </a:r>
            <a:r>
              <a:rPr lang="nl-NL" sz="1800" dirty="0">
                <a:solidFill>
                  <a:schemeClr val="tx1">
                    <a:lumMod val="95000"/>
                    <a:lumOff val="5000"/>
                  </a:schemeClr>
                </a:solidFill>
                <a:latin typeface="Open Sans"/>
                <a:ea typeface="Open Sans"/>
                <a:cs typeface="Open Sans"/>
              </a:rPr>
              <a:t> </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Bouwondernemers </a:t>
            </a:r>
            <a:r>
              <a:rPr lang="nl-NL" sz="1800" b="1" dirty="0">
                <a:solidFill>
                  <a:schemeClr val="tx1">
                    <a:lumMod val="95000"/>
                    <a:lumOff val="5000"/>
                  </a:schemeClr>
                </a:solidFill>
                <a:latin typeface="Open Sans"/>
                <a:ea typeface="Open Sans"/>
                <a:cs typeface="Open Sans"/>
              </a:rPr>
              <a:t>betalen om hun bouwafval te mogen storten</a:t>
            </a:r>
            <a:r>
              <a:rPr lang="nl-NL" sz="1800" dirty="0">
                <a:solidFill>
                  <a:schemeClr val="tx1">
                    <a:lumMod val="95000"/>
                    <a:lumOff val="5000"/>
                  </a:schemeClr>
                </a:solidFill>
                <a:latin typeface="Open Sans"/>
                <a:ea typeface="Open Sans"/>
                <a:cs typeface="Open Sans"/>
              </a:rPr>
              <a:t>. Met deze inkomsten koopt de coöperatie de grond aan voor de zonnewal en financiert daarmee de zonnepanelen. De opbrengsten van het zonnepark zijn voor de coöperatie en de omgeving.</a:t>
            </a:r>
          </a:p>
          <a:p>
            <a:pPr marL="285750" indent="-285750">
              <a:lnSpc>
                <a:spcPct val="150000"/>
              </a:lnSpc>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Begin januari 2024 startte de bouw van de Zonnewal in Oostwold. De </a:t>
            </a:r>
            <a:r>
              <a:rPr lang="nl-NL" sz="1800" b="1" dirty="0">
                <a:solidFill>
                  <a:schemeClr val="tx1">
                    <a:lumMod val="95000"/>
                    <a:lumOff val="5000"/>
                  </a:schemeClr>
                </a:solidFill>
                <a:latin typeface="Open Sans"/>
                <a:ea typeface="Open Sans"/>
                <a:cs typeface="Open Sans"/>
              </a:rPr>
              <a:t>geluidswerende zonnewal</a:t>
            </a:r>
            <a:r>
              <a:rPr lang="nl-NL" sz="1800" dirty="0">
                <a:solidFill>
                  <a:schemeClr val="tx1">
                    <a:lumMod val="95000"/>
                    <a:lumOff val="5000"/>
                  </a:schemeClr>
                </a:solidFill>
                <a:latin typeface="Open Sans"/>
                <a:ea typeface="Open Sans"/>
                <a:cs typeface="Open Sans"/>
              </a:rPr>
              <a:t> komt te liggen langs de snelweg A7 bij het Groningse dorp Oostwold. </a:t>
            </a:r>
          </a:p>
          <a:p>
            <a:pPr marL="285750" indent="-285750">
              <a:lnSpc>
                <a:spcPct val="150000"/>
              </a:lnSpc>
              <a:buFont typeface="Arial" panose="020B0604020202020204" pitchFamily="34" charset="0"/>
              <a:buChar char="•"/>
            </a:pPr>
            <a:endParaRPr lang="nl-NL" sz="1800" dirty="0">
              <a:solidFill>
                <a:schemeClr val="tx1">
                  <a:lumMod val="95000"/>
                  <a:lumOff val="5000"/>
                </a:schemeClr>
              </a:solidFill>
              <a:latin typeface="Open Sans"/>
              <a:ea typeface="Open Sans"/>
              <a:cs typeface="Open Sans"/>
            </a:endParaRPr>
          </a:p>
        </p:txBody>
      </p:sp>
      <p:sp>
        <p:nvSpPr>
          <p:cNvPr id="409" name="Rectangle 6"/>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65982" y="1494457"/>
            <a:ext cx="10925115" cy="1015663"/>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Voorbeeld: Zonnewal Oostwold</a:t>
            </a:r>
            <a:br>
              <a:rPr lang="nl-NL" sz="3600" b="1" dirty="0">
                <a:latin typeface="Arial" panose="020B0604020202020204" pitchFamily="34" charset="0"/>
                <a:cs typeface="Arial" panose="020B0604020202020204" pitchFamily="34" charset="0"/>
              </a:rPr>
            </a:br>
            <a:r>
              <a:rPr lang="nl-NL" sz="2400" b="1" dirty="0">
                <a:solidFill>
                  <a:schemeClr val="tx1">
                    <a:lumMod val="95000"/>
                    <a:lumOff val="5000"/>
                  </a:schemeClr>
                </a:solidFill>
                <a:latin typeface="Arial" panose="020B0604020202020204" pitchFamily="34" charset="0"/>
                <a:ea typeface="Open Sans" panose="020B0606030504020204" pitchFamily="34" charset="0"/>
                <a:cs typeface="Arial" panose="020B0604020202020204" pitchFamily="34" charset="0"/>
              </a:rPr>
              <a:t>Groningen</a:t>
            </a:r>
          </a:p>
        </p:txBody>
      </p:sp>
      <p:pic>
        <p:nvPicPr>
          <p:cNvPr id="2" name="Graphic 1" descr="Munten silhouet">
            <a:extLst>
              <a:ext uri="{FF2B5EF4-FFF2-40B4-BE49-F238E27FC236}">
                <a16:creationId xmlns:a16="http://schemas.microsoft.com/office/drawing/2014/main" id="{932EC08F-9CCA-1497-B055-2D63C554F5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28248" y="226013"/>
            <a:ext cx="820290" cy="820290"/>
          </a:xfrm>
          <a:prstGeom prst="rect">
            <a:avLst/>
          </a:prstGeom>
        </p:spPr>
      </p:pic>
      <p:pic>
        <p:nvPicPr>
          <p:cNvPr id="3" name="Afbeelding 2">
            <a:extLst>
              <a:ext uri="{FF2B5EF4-FFF2-40B4-BE49-F238E27FC236}">
                <a16:creationId xmlns:a16="http://schemas.microsoft.com/office/drawing/2014/main" id="{1F1AAB8A-0FDE-5E77-4296-1E2B6427ACB5}"/>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5" name="Afbeelding 4" descr="Afbeelding met kleding, hemel, buitenshuis, persoon&#10;&#10;Door AI gegenereerde inhoud is mogelijk onjuist.">
            <a:extLst>
              <a:ext uri="{FF2B5EF4-FFF2-40B4-BE49-F238E27FC236}">
                <a16:creationId xmlns:a16="http://schemas.microsoft.com/office/drawing/2014/main" id="{CB35A3CE-03E7-E232-5CB6-FCC8CECF529C}"/>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780298" y="4177759"/>
            <a:ext cx="3010799" cy="2007199"/>
          </a:xfrm>
          <a:prstGeom prst="rect">
            <a:avLst/>
          </a:prstGeom>
        </p:spPr>
      </p:pic>
      <p:sp>
        <p:nvSpPr>
          <p:cNvPr id="6" name="Tekstvak 5">
            <a:extLst>
              <a:ext uri="{FF2B5EF4-FFF2-40B4-BE49-F238E27FC236}">
                <a16:creationId xmlns:a16="http://schemas.microsoft.com/office/drawing/2014/main" id="{082E1E86-CA92-3465-8CF5-CB0E9255B4F6}"/>
              </a:ext>
            </a:extLst>
          </p:cNvPr>
          <p:cNvSpPr txBox="1"/>
          <p:nvPr/>
        </p:nvSpPr>
        <p:spPr>
          <a:xfrm>
            <a:off x="9257035" y="6354990"/>
            <a:ext cx="333756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nl-NL" sz="1200" b="0" i="1" u="none" strike="noStrike" cap="none" spc="0" normalizeH="0" baseline="0" dirty="0">
                <a:ln>
                  <a:noFill/>
                </a:ln>
                <a:solidFill>
                  <a:srgbClr val="000000"/>
                </a:solidFill>
                <a:effectLst/>
                <a:uFillTx/>
                <a:latin typeface="+mn-lt"/>
                <a:ea typeface="+mn-ea"/>
                <a:cs typeface="+mn-cs"/>
                <a:sym typeface="Calibri"/>
              </a:rPr>
              <a:t>Foto:</a:t>
            </a:r>
            <a:r>
              <a:rPr lang="nl-NL" sz="1200" i="1" dirty="0"/>
              <a:t> </a:t>
            </a:r>
            <a:r>
              <a:rPr lang="nl-NL" sz="1200" i="1" dirty="0">
                <a:ea typeface="+mn-lt"/>
                <a:cs typeface="+mn-lt"/>
              </a:rPr>
              <a:t>www.zonnewal-oostwold.com</a:t>
            </a:r>
            <a:endParaRPr kumimoji="0" lang="nl-NL" sz="1200" b="0" i="1"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803722837"/>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FC7C1-3862-48A2-B2E4-A8BFFB4478AF}"/>
              </a:ext>
            </a:extLst>
          </p:cNvPr>
          <p:cNvSpPr>
            <a:spLocks noGrp="1"/>
          </p:cNvSpPr>
          <p:nvPr>
            <p:ph type="ctrTitle"/>
          </p:nvPr>
        </p:nvSpPr>
        <p:spPr>
          <a:xfrm>
            <a:off x="1524000" y="1122363"/>
            <a:ext cx="9144000" cy="2387600"/>
          </a:xfrm>
        </p:spPr>
        <p:txBody>
          <a:bodyPr/>
          <a:lstStyle/>
          <a:p>
            <a:endParaRPr lang="nl-NL"/>
          </a:p>
        </p:txBody>
      </p:sp>
      <p:sp>
        <p:nvSpPr>
          <p:cNvPr id="3" name="Ondertitel 2">
            <a:extLst>
              <a:ext uri="{FF2B5EF4-FFF2-40B4-BE49-F238E27FC236}">
                <a16:creationId xmlns:a16="http://schemas.microsoft.com/office/drawing/2014/main" id="{0CAA358B-9715-4811-A7AF-E5738D472815}"/>
              </a:ext>
            </a:extLst>
          </p:cNvPr>
          <p:cNvSpPr>
            <a:spLocks noGrp="1"/>
          </p:cNvSpPr>
          <p:nvPr>
            <p:ph type="subTitle" idx="1"/>
          </p:nvPr>
        </p:nvSpPr>
        <p:spPr>
          <a:xfrm>
            <a:off x="1524000" y="3602038"/>
            <a:ext cx="9144000" cy="1655762"/>
          </a:xfrm>
        </p:spPr>
        <p:txBody>
          <a:bodyPr/>
          <a:lstStyle/>
          <a:p>
            <a:endParaRPr lang="nl-NL"/>
          </a:p>
        </p:txBody>
      </p:sp>
      <p:pic>
        <p:nvPicPr>
          <p:cNvPr id="5" name="Afbeelding 4">
            <a:extLst>
              <a:ext uri="{FF2B5EF4-FFF2-40B4-BE49-F238E27FC236}">
                <a16:creationId xmlns:a16="http://schemas.microsoft.com/office/drawing/2014/main" id="{CF775947-0620-4588-B2B7-4495C1A40FB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39700"/>
            <a:ext cx="12192000" cy="6985000"/>
          </a:xfrm>
          <a:prstGeom prst="rect">
            <a:avLst/>
          </a:prstGeom>
        </p:spPr>
      </p:pic>
      <p:sp>
        <p:nvSpPr>
          <p:cNvPr id="9" name="Tekstvak 8">
            <a:extLst>
              <a:ext uri="{FF2B5EF4-FFF2-40B4-BE49-F238E27FC236}">
                <a16:creationId xmlns:a16="http://schemas.microsoft.com/office/drawing/2014/main" id="{69F64FD4-1C50-715A-8CA0-A936714CDEF3}"/>
              </a:ext>
            </a:extLst>
          </p:cNvPr>
          <p:cNvSpPr txBox="1"/>
          <p:nvPr/>
        </p:nvSpPr>
        <p:spPr>
          <a:xfrm>
            <a:off x="1612900" y="2059485"/>
            <a:ext cx="9535885" cy="769441"/>
          </a:xfrm>
          <a:prstGeom prst="rect">
            <a:avLst/>
          </a:prstGeom>
          <a:noFill/>
          <a:ln w="12700" cap="flat">
            <a:noFill/>
            <a:miter lim="400000"/>
          </a:ln>
          <a:effectLst>
            <a:outerShdw blurRad="50800" dist="50800" dir="5400000" algn="ctr" rotWithShape="0">
              <a:schemeClr val="tx1">
                <a:alpha val="82000"/>
              </a:schemeClr>
            </a:outerShdw>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spcBef>
                <a:spcPts val="1000"/>
              </a:spcBef>
            </a:pPr>
            <a:r>
              <a:rPr lang="nl-NL" sz="4400" b="1" dirty="0">
                <a:solidFill>
                  <a:schemeClr val="bg1"/>
                </a:solidFill>
                <a:latin typeface="Arial" panose="020B0604020202020204" pitchFamily="34" charset="0"/>
                <a:cs typeface="Arial" panose="020B0604020202020204" pitchFamily="34" charset="0"/>
                <a:sym typeface="Source Sans Pro Black"/>
              </a:rPr>
              <a:t>7. Ontwikkelingen</a:t>
            </a:r>
          </a:p>
        </p:txBody>
      </p:sp>
      <p:pic>
        <p:nvPicPr>
          <p:cNvPr id="10" name="Afbeelding 9">
            <a:extLst>
              <a:ext uri="{FF2B5EF4-FFF2-40B4-BE49-F238E27FC236}">
                <a16:creationId xmlns:a16="http://schemas.microsoft.com/office/drawing/2014/main" id="{1D94068D-6889-DA84-4EC1-9ED769C2C1B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9733" y="344845"/>
            <a:ext cx="1060495" cy="1060495"/>
          </a:xfrm>
          <a:prstGeom prst="rect">
            <a:avLst/>
          </a:prstGeom>
        </p:spPr>
      </p:pic>
    </p:spTree>
    <p:extLst>
      <p:ext uri="{BB962C8B-B14F-4D97-AF65-F5344CB8AC3E}">
        <p14:creationId xmlns:p14="http://schemas.microsoft.com/office/powerpoint/2010/main" val="2987319406"/>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22766" y="2967082"/>
            <a:ext cx="10958494" cy="2600712"/>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lvl="1" indent="-285750">
              <a:lnSpc>
                <a:spcPct val="150000"/>
              </a:lnSpc>
              <a:buFont typeface="Arial" panose="020B0604020202020204" pitchFamily="34" charset="0"/>
              <a:buChar char="•"/>
            </a:pPr>
            <a:r>
              <a:rPr lang="nl-NL" b="1" kern="100" dirty="0">
                <a:latin typeface="Open Sans"/>
                <a:ea typeface="Open Sans"/>
                <a:cs typeface="Open Sans"/>
              </a:rPr>
              <a:t>Opslag</a:t>
            </a:r>
            <a:r>
              <a:rPr lang="nl-NL" kern="100" dirty="0">
                <a:latin typeface="Open Sans"/>
                <a:ea typeface="Open Sans"/>
                <a:cs typeface="Open Sans"/>
              </a:rPr>
              <a:t>: 3 nieuwe coöperatieve opslagsystemen, 3 in ontwikkeling: groei in batterijen bij coöperatieve zon- en windprojecten ontwikkelt zich nu snel (Deltawind, </a:t>
            </a:r>
            <a:r>
              <a:rPr lang="nl-NL" kern="100" dirty="0" err="1">
                <a:latin typeface="Open Sans"/>
                <a:ea typeface="Open Sans"/>
                <a:cs typeface="Open Sans"/>
              </a:rPr>
              <a:t>AmstelBatterEi</a:t>
            </a:r>
            <a:r>
              <a:rPr lang="nl-NL" kern="100" dirty="0">
                <a:latin typeface="Open Sans"/>
                <a:ea typeface="Open Sans"/>
                <a:cs typeface="Open Sans"/>
              </a:rPr>
              <a:t>, ‘t Zand/Zonnedorpen).</a:t>
            </a:r>
            <a:endParaRPr lang="nl-NL" dirty="0">
              <a:latin typeface="Calibri"/>
              <a:ea typeface="Calibri"/>
              <a:cs typeface="Calibri"/>
            </a:endParaRPr>
          </a:p>
          <a:p>
            <a:pPr marL="285750" lvl="1" indent="-285750">
              <a:lnSpc>
                <a:spcPct val="150000"/>
              </a:lnSpc>
              <a:buFont typeface="Arial" panose="020B0604020202020204" pitchFamily="34" charset="0"/>
              <a:buChar char="•"/>
            </a:pPr>
            <a:r>
              <a:rPr lang="nl-NL" b="1" kern="100" dirty="0">
                <a:latin typeface="Open Sans"/>
                <a:ea typeface="Open Sans"/>
                <a:cs typeface="Open Sans"/>
              </a:rPr>
              <a:t>Solar carports en laadpleinen</a:t>
            </a:r>
            <a:r>
              <a:rPr lang="nl-NL" kern="100" dirty="0">
                <a:latin typeface="Open Sans"/>
                <a:ea typeface="Open Sans"/>
                <a:cs typeface="Open Sans"/>
              </a:rPr>
              <a:t>: 37 coöperaties deelauto’s &amp; 37 coöperaties laadpalen </a:t>
            </a:r>
            <a:endParaRPr lang="nl-NL" dirty="0"/>
          </a:p>
          <a:p>
            <a:pPr marL="285750" lvl="1" indent="-285750">
              <a:lnSpc>
                <a:spcPct val="150000"/>
              </a:lnSpc>
              <a:buFont typeface="Arial" panose="020B0604020202020204" pitchFamily="34" charset="0"/>
              <a:buChar char="•"/>
            </a:pPr>
            <a:r>
              <a:rPr lang="nl-NL" b="1" kern="100" dirty="0">
                <a:latin typeface="Open Sans"/>
                <a:ea typeface="Open Sans"/>
                <a:cs typeface="Open Sans"/>
              </a:rPr>
              <a:t>Waterstof</a:t>
            </a:r>
            <a:r>
              <a:rPr lang="nl-NL" kern="100" dirty="0">
                <a:latin typeface="Open Sans"/>
                <a:ea typeface="Open Sans"/>
                <a:cs typeface="Open Sans"/>
              </a:rPr>
              <a:t>: coöperatieve waterstoffabriek in ’23 overgenomen door commercieel bedrijf.</a:t>
            </a:r>
            <a:endParaRPr lang="nl-NL" dirty="0">
              <a:latin typeface="Calibri"/>
              <a:ea typeface="Calibri"/>
              <a:cs typeface="Calibri"/>
            </a:endParaRPr>
          </a:p>
          <a:p>
            <a:pPr marL="285750" lvl="1" indent="-285750">
              <a:lnSpc>
                <a:spcPct val="150000"/>
              </a:lnSpc>
              <a:buFont typeface="Arial" panose="020B0604020202020204" pitchFamily="34" charset="0"/>
              <a:buChar char="•"/>
            </a:pPr>
            <a:r>
              <a:rPr lang="nl-NL" b="1" kern="100" dirty="0">
                <a:latin typeface="Open Sans"/>
                <a:ea typeface="Open Sans"/>
                <a:cs typeface="Open Sans"/>
              </a:rPr>
              <a:t>Directe levering eigen netwerk</a:t>
            </a:r>
            <a:r>
              <a:rPr lang="nl-NL" kern="100" dirty="0">
                <a:latin typeface="Open Sans"/>
                <a:ea typeface="Open Sans"/>
                <a:cs typeface="Open Sans"/>
              </a:rPr>
              <a:t>: 2 voorbeelden (Apeldoorn en Meijewetering).</a:t>
            </a:r>
          </a:p>
          <a:p>
            <a:pPr marL="285750" lvl="1" indent="-285750">
              <a:buFont typeface="Arial" panose="020B0604020202020204" pitchFamily="34" charset="0"/>
              <a:buChar char="•"/>
            </a:pPr>
            <a:endParaRPr lang="nl-NL" sz="100" dirty="0">
              <a:solidFill>
                <a:srgbClr val="0D0D0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09" y="1494457"/>
            <a:ext cx="8479891" cy="1200329"/>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Technische ontwikkelingen binnen de coöperatieve beweging</a:t>
            </a:r>
          </a:p>
        </p:txBody>
      </p:sp>
      <p:sp>
        <p:nvSpPr>
          <p:cNvPr id="3" name="Tekstvak 2">
            <a:extLst>
              <a:ext uri="{FF2B5EF4-FFF2-40B4-BE49-F238E27FC236}">
                <a16:creationId xmlns:a16="http://schemas.microsoft.com/office/drawing/2014/main" id="{8E6DB878-5FCD-4793-EF89-0D125E60F6CA}"/>
              </a:ext>
            </a:extLst>
          </p:cNvPr>
          <p:cNvSpPr txBox="1"/>
          <p:nvPr/>
        </p:nvSpPr>
        <p:spPr>
          <a:xfrm>
            <a:off x="738184" y="6025262"/>
            <a:ext cx="1391921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nl-NL" sz="1800" dirty="0">
                <a:solidFill>
                  <a:schemeClr val="tx1">
                    <a:lumMod val="95000"/>
                    <a:lumOff val="5000"/>
                  </a:schemeClr>
                </a:solidFill>
                <a:latin typeface="Open Sans"/>
                <a:ea typeface="Open Sans"/>
                <a:cs typeface="Open Sans"/>
              </a:rPr>
              <a:t>Zie voor meer info </a:t>
            </a:r>
            <a:r>
              <a:rPr lang="nl-NL" sz="1800" dirty="0">
                <a:solidFill>
                  <a:schemeClr val="tx1">
                    <a:lumMod val="95000"/>
                    <a:lumOff val="5000"/>
                  </a:schemeClr>
                </a:solidFill>
                <a:latin typeface="Open Sans"/>
                <a:ea typeface="Open Sans"/>
                <a:cs typeface="Open Sans"/>
                <a:hlinkClick r:id="rId3"/>
              </a:rPr>
              <a:t>hoofdstuk 7. </a:t>
            </a:r>
            <a:r>
              <a:rPr lang="nl-NL" dirty="0">
                <a:solidFill>
                  <a:schemeClr val="tx1">
                    <a:lumMod val="95000"/>
                    <a:lumOff val="5000"/>
                  </a:schemeClr>
                </a:solidFill>
                <a:latin typeface="Open Sans"/>
                <a:ea typeface="Open Sans"/>
                <a:cs typeface="Open Sans"/>
                <a:hlinkClick r:id="rId3"/>
              </a:rPr>
              <a:t>Ontwikkelingen</a:t>
            </a:r>
            <a:r>
              <a:rPr lang="nl-NL" sz="1800" dirty="0">
                <a:solidFill>
                  <a:schemeClr val="tx1">
                    <a:lumMod val="95000"/>
                    <a:lumOff val="5000"/>
                  </a:schemeClr>
                </a:solidFill>
                <a:latin typeface="Open Sans"/>
                <a:ea typeface="Open Sans"/>
                <a:cs typeface="Open Sans"/>
              </a:rPr>
              <a:t> in de Lokale Energie Monitor</a:t>
            </a:r>
            <a:endParaRPr kumimoji="0" lang="nl-NL" u="none" strike="noStrike" cap="none" spc="0" normalizeH="0" baseline="0" dirty="0">
              <a:ln>
                <a:noFill/>
              </a:ln>
              <a:solidFill>
                <a:schemeClr val="tx1">
                  <a:lumMod val="95000"/>
                  <a:lumOff val="5000"/>
                </a:schemeClr>
              </a:solidFill>
              <a:effectLst/>
              <a:uFillTx/>
              <a:latin typeface="Open Sans"/>
              <a:ea typeface="Open Sans"/>
              <a:cs typeface="Open Sans"/>
              <a:sym typeface="Calibri"/>
            </a:endParaRPr>
          </a:p>
        </p:txBody>
      </p:sp>
      <p:pic>
        <p:nvPicPr>
          <p:cNvPr id="5" name="Graphic 4" descr="Gloeilamp en tandwiel silhouet">
            <a:extLst>
              <a:ext uri="{FF2B5EF4-FFF2-40B4-BE49-F238E27FC236}">
                <a16:creationId xmlns:a16="http://schemas.microsoft.com/office/drawing/2014/main" id="{1E780AF0-BA14-3973-1034-6886B8B90E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66464" y="215445"/>
            <a:ext cx="769442" cy="769442"/>
          </a:xfrm>
          <a:prstGeom prst="rect">
            <a:avLst/>
          </a:prstGeom>
        </p:spPr>
      </p:pic>
      <p:pic>
        <p:nvPicPr>
          <p:cNvPr id="4" name="Afbeelding 3">
            <a:extLst>
              <a:ext uri="{FF2B5EF4-FFF2-40B4-BE49-F238E27FC236}">
                <a16:creationId xmlns:a16="http://schemas.microsoft.com/office/drawing/2014/main" id="{081EC039-63E3-7242-587E-7D4FB3817F8D}"/>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331901401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56885" y="3013772"/>
            <a:ext cx="10958494" cy="3016210"/>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lvl="1" indent="-285750">
              <a:lnSpc>
                <a:spcPct val="150000"/>
              </a:lnSpc>
              <a:buFont typeface="Arial" panose="020B0604020202020204" pitchFamily="34" charset="0"/>
              <a:buChar char="•"/>
            </a:pPr>
            <a:r>
              <a:rPr lang="nl-NL" b="1" kern="100" dirty="0">
                <a:latin typeface="Open Sans"/>
                <a:ea typeface="Open Sans"/>
                <a:cs typeface="Open Sans"/>
              </a:rPr>
              <a:t>Wind op zee</a:t>
            </a:r>
            <a:r>
              <a:rPr lang="nl-NL" kern="100" dirty="0">
                <a:latin typeface="Open Sans"/>
                <a:ea typeface="Open Sans"/>
                <a:cs typeface="Open Sans"/>
              </a:rPr>
              <a:t>: tender voor eerste coöperatieve windpark op zee (Onze Noordzee Stroom).</a:t>
            </a:r>
            <a:endParaRPr lang="nl-NL" dirty="0">
              <a:latin typeface="Calibri"/>
              <a:ea typeface="Calibri"/>
              <a:cs typeface="Calibri"/>
            </a:endParaRPr>
          </a:p>
          <a:p>
            <a:pPr marL="285750" lvl="1" indent="-285750">
              <a:lnSpc>
                <a:spcPct val="150000"/>
              </a:lnSpc>
              <a:buFont typeface="Arial" panose="020B0604020202020204" pitchFamily="34" charset="0"/>
              <a:buChar char="•"/>
            </a:pPr>
            <a:r>
              <a:rPr lang="nl-NL" b="1" kern="100" dirty="0">
                <a:latin typeface="Open Sans"/>
                <a:ea typeface="Open Sans"/>
                <a:cs typeface="Open Sans"/>
              </a:rPr>
              <a:t>Energie delen / Local4local</a:t>
            </a:r>
            <a:r>
              <a:rPr lang="nl-NL" kern="100" dirty="0">
                <a:latin typeface="Open Sans"/>
                <a:ea typeface="Open Sans"/>
                <a:cs typeface="Open Sans"/>
              </a:rPr>
              <a:t>: landelijk project waarin Energie Samen en 26 lokale coöperaties werken om onderling energie te delen tegen kostprijs+.</a:t>
            </a:r>
            <a:endParaRPr lang="nl-NL" dirty="0">
              <a:latin typeface="Calibri"/>
              <a:ea typeface="Calibri"/>
              <a:cs typeface="Calibri"/>
            </a:endParaRPr>
          </a:p>
          <a:p>
            <a:pPr marL="285750" lvl="1" indent="-285750">
              <a:lnSpc>
                <a:spcPct val="150000"/>
              </a:lnSpc>
              <a:buFont typeface="Arial" panose="020B0604020202020204" pitchFamily="34" charset="0"/>
              <a:buChar char="•"/>
            </a:pPr>
            <a:r>
              <a:rPr lang="nl-NL" b="1" kern="100" dirty="0">
                <a:latin typeface="Open Sans"/>
                <a:ea typeface="Open Sans"/>
                <a:cs typeface="Open Sans"/>
              </a:rPr>
              <a:t>Levering via energieleverancier</a:t>
            </a:r>
            <a:r>
              <a:rPr lang="nl-NL" kern="100" dirty="0">
                <a:latin typeface="Open Sans"/>
                <a:ea typeface="Open Sans"/>
                <a:cs typeface="Open Sans"/>
              </a:rPr>
              <a:t>: aan bewoners en grootzakelijke klanten.</a:t>
            </a:r>
            <a:endParaRPr lang="nl-NL" sz="1800" kern="100" dirty="0">
              <a:effectLst/>
              <a:latin typeface="Open Sans"/>
              <a:ea typeface="Open Sans"/>
              <a:cs typeface="Open Sans"/>
            </a:endParaRPr>
          </a:p>
          <a:p>
            <a:pPr marL="285750" lvl="1" indent="-285750">
              <a:lnSpc>
                <a:spcPct val="150000"/>
              </a:lnSpc>
              <a:buFont typeface="Arial" panose="020B0604020202020204" pitchFamily="34" charset="0"/>
              <a:buChar char="•"/>
            </a:pPr>
            <a:r>
              <a:rPr lang="nl-NL" b="1" kern="100" dirty="0">
                <a:latin typeface="Open Sans"/>
                <a:ea typeface="Open Sans"/>
                <a:cs typeface="Open Sans"/>
              </a:rPr>
              <a:t>Afspraken afnemers</a:t>
            </a:r>
            <a:r>
              <a:rPr lang="nl-NL" kern="100" dirty="0">
                <a:latin typeface="Open Sans"/>
                <a:ea typeface="Open Sans"/>
                <a:cs typeface="Open Sans"/>
              </a:rPr>
              <a:t>: nieuwe contractvormen.</a:t>
            </a:r>
          </a:p>
          <a:p>
            <a:pPr marL="285750" lvl="1" indent="-285750">
              <a:lnSpc>
                <a:spcPct val="150000"/>
              </a:lnSpc>
              <a:buFont typeface="Arial" panose="020B0604020202020204" pitchFamily="34" charset="0"/>
              <a:buChar char="•"/>
            </a:pPr>
            <a:r>
              <a:rPr lang="nl-NL" b="1" kern="100" dirty="0">
                <a:latin typeface="Open Sans"/>
                <a:ea typeface="Open Sans"/>
                <a:cs typeface="Open Sans"/>
              </a:rPr>
              <a:t>Flexibiliteitsdiensten</a:t>
            </a:r>
            <a:r>
              <a:rPr lang="nl-NL" kern="100" dirty="0">
                <a:latin typeface="Open Sans"/>
                <a:ea typeface="Open Sans"/>
                <a:cs typeface="Open Sans"/>
              </a:rPr>
              <a:t>: capaciteitsbeperkend contract.</a:t>
            </a:r>
            <a:endParaRPr lang="nl-NL" dirty="0"/>
          </a:p>
          <a:p>
            <a:pPr lvl="1" indent="0">
              <a:lnSpc>
                <a:spcPct val="150000"/>
              </a:lnSpc>
            </a:pPr>
            <a:endParaRPr lang="nl-NL" sz="1800" kern="100" dirty="0">
              <a:effectLst/>
              <a:latin typeface="Open Sans"/>
              <a:ea typeface="Open Sans"/>
              <a:cs typeface="Open Sans"/>
            </a:endParaRPr>
          </a:p>
          <a:p>
            <a:pPr marL="285750" lvl="1" indent="-285750">
              <a:buFont typeface="Arial" panose="020B0604020202020204" pitchFamily="34" charset="0"/>
              <a:buChar char="•"/>
            </a:pPr>
            <a:endParaRPr lang="nl-NL" sz="1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09" y="1494457"/>
            <a:ext cx="8479891" cy="1200329"/>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Overige ontwikkelingen binnen de coöperatieve beweging</a:t>
            </a:r>
          </a:p>
        </p:txBody>
      </p:sp>
      <p:sp>
        <p:nvSpPr>
          <p:cNvPr id="3" name="Tekstvak 2">
            <a:extLst>
              <a:ext uri="{FF2B5EF4-FFF2-40B4-BE49-F238E27FC236}">
                <a16:creationId xmlns:a16="http://schemas.microsoft.com/office/drawing/2014/main" id="{8E6DB878-5FCD-4793-EF89-0D125E60F6CA}"/>
              </a:ext>
            </a:extLst>
          </p:cNvPr>
          <p:cNvSpPr txBox="1"/>
          <p:nvPr/>
        </p:nvSpPr>
        <p:spPr>
          <a:xfrm>
            <a:off x="708105" y="6092773"/>
            <a:ext cx="1391921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r>
              <a:rPr lang="nl-NL" sz="1800" dirty="0">
                <a:solidFill>
                  <a:schemeClr val="tx1">
                    <a:lumMod val="95000"/>
                    <a:lumOff val="5000"/>
                  </a:schemeClr>
                </a:solidFill>
                <a:latin typeface="Open Sans"/>
                <a:ea typeface="Open Sans"/>
                <a:cs typeface="Open Sans"/>
              </a:rPr>
              <a:t>Zie voor meer info </a:t>
            </a:r>
            <a:r>
              <a:rPr lang="nl-NL" sz="1800" dirty="0">
                <a:solidFill>
                  <a:schemeClr val="tx1">
                    <a:lumMod val="95000"/>
                    <a:lumOff val="5000"/>
                  </a:schemeClr>
                </a:solidFill>
                <a:latin typeface="Open Sans"/>
                <a:ea typeface="Open Sans"/>
                <a:cs typeface="Open Sans"/>
                <a:hlinkClick r:id="rId3"/>
              </a:rPr>
              <a:t>hoofdstuk 7. </a:t>
            </a:r>
            <a:r>
              <a:rPr lang="nl-NL" dirty="0">
                <a:solidFill>
                  <a:schemeClr val="tx1">
                    <a:lumMod val="95000"/>
                    <a:lumOff val="5000"/>
                  </a:schemeClr>
                </a:solidFill>
                <a:latin typeface="Open Sans"/>
                <a:ea typeface="Open Sans"/>
                <a:cs typeface="Open Sans"/>
                <a:hlinkClick r:id="rId3"/>
              </a:rPr>
              <a:t>Ontwikkelingen</a:t>
            </a:r>
            <a:r>
              <a:rPr lang="nl-NL" sz="1800" dirty="0">
                <a:solidFill>
                  <a:schemeClr val="tx1">
                    <a:lumMod val="95000"/>
                    <a:lumOff val="5000"/>
                  </a:schemeClr>
                </a:solidFill>
                <a:latin typeface="Open Sans"/>
                <a:ea typeface="Open Sans"/>
                <a:cs typeface="Open Sans"/>
                <a:hlinkClick r:id="rId3"/>
              </a:rPr>
              <a:t> </a:t>
            </a:r>
            <a:r>
              <a:rPr lang="nl-NL" sz="1800" dirty="0">
                <a:solidFill>
                  <a:schemeClr val="tx1">
                    <a:lumMod val="95000"/>
                    <a:lumOff val="5000"/>
                  </a:schemeClr>
                </a:solidFill>
                <a:latin typeface="Open Sans"/>
                <a:ea typeface="Open Sans"/>
                <a:cs typeface="Open Sans"/>
              </a:rPr>
              <a:t>in de Lokale Energie Monitor</a:t>
            </a:r>
            <a:endParaRPr kumimoji="0" lang="nl-NL" u="none" strike="noStrike" cap="none" spc="0" normalizeH="0" baseline="0" dirty="0">
              <a:ln>
                <a:noFill/>
              </a:ln>
              <a:solidFill>
                <a:schemeClr val="tx1">
                  <a:lumMod val="95000"/>
                  <a:lumOff val="5000"/>
                </a:schemeClr>
              </a:solidFill>
              <a:effectLst/>
              <a:uFillTx/>
              <a:latin typeface="Open Sans"/>
              <a:ea typeface="Open Sans"/>
              <a:cs typeface="Open Sans"/>
              <a:sym typeface="Calibri"/>
            </a:endParaRPr>
          </a:p>
        </p:txBody>
      </p:sp>
      <p:pic>
        <p:nvPicPr>
          <p:cNvPr id="5" name="Graphic 4" descr="Gloeilamp en tandwiel silhouet">
            <a:extLst>
              <a:ext uri="{FF2B5EF4-FFF2-40B4-BE49-F238E27FC236}">
                <a16:creationId xmlns:a16="http://schemas.microsoft.com/office/drawing/2014/main" id="{1E780AF0-BA14-3973-1034-6886B8B90E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66464" y="215445"/>
            <a:ext cx="769442" cy="769442"/>
          </a:xfrm>
          <a:prstGeom prst="rect">
            <a:avLst/>
          </a:prstGeom>
        </p:spPr>
      </p:pic>
      <p:pic>
        <p:nvPicPr>
          <p:cNvPr id="4" name="Afbeelding 3">
            <a:extLst>
              <a:ext uri="{FF2B5EF4-FFF2-40B4-BE49-F238E27FC236}">
                <a16:creationId xmlns:a16="http://schemas.microsoft.com/office/drawing/2014/main" id="{081EC039-63E3-7242-587E-7D4FB3817F8D}"/>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3171729990"/>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54609" y="2842753"/>
            <a:ext cx="7363417" cy="4300536"/>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rgbClr val="000000"/>
                </a:solidFill>
                <a:latin typeface="Open Sans"/>
              </a:rPr>
              <a:t>Pilotproject </a:t>
            </a:r>
            <a:r>
              <a:rPr lang="nl-NL" sz="1800" b="1" dirty="0">
                <a:solidFill>
                  <a:srgbClr val="000000"/>
                </a:solidFill>
                <a:latin typeface="Open Sans"/>
              </a:rPr>
              <a:t>Local4local </a:t>
            </a:r>
            <a:r>
              <a:rPr lang="nl-NL" sz="1800" dirty="0">
                <a:solidFill>
                  <a:srgbClr val="000000"/>
                </a:solidFill>
                <a:latin typeface="Open Sans"/>
              </a:rPr>
              <a:t>gaat over het leveren van zelf opgewekte stroom aan leden en de lokale gemeenschap tegen een stabiele kostprijs.</a:t>
            </a:r>
          </a:p>
          <a:p>
            <a:pPr marL="285750" indent="-285750">
              <a:lnSpc>
                <a:spcPct val="150000"/>
              </a:lnSpc>
              <a:buFont typeface="Arial" panose="020B0604020202020204" pitchFamily="34" charset="0"/>
              <a:buChar char="•"/>
            </a:pPr>
            <a:r>
              <a:rPr lang="nl-NL" sz="1800" b="0" i="0" dirty="0">
                <a:solidFill>
                  <a:srgbClr val="000000"/>
                </a:solidFill>
                <a:effectLst/>
                <a:latin typeface="Open Sans" panose="020B0606030504020204" pitchFamily="34" charset="0"/>
              </a:rPr>
              <a:t>7 pilotprojecten in 2023; in 2024 uitgebreid met 26 nieuwe projecten</a:t>
            </a:r>
          </a:p>
          <a:p>
            <a:pPr marL="285750" indent="-285750">
              <a:lnSpc>
                <a:spcPct val="150000"/>
              </a:lnSpc>
              <a:buFont typeface="Arial" panose="020B0604020202020204" pitchFamily="34" charset="0"/>
              <a:buChar char="•"/>
            </a:pPr>
            <a:r>
              <a:rPr lang="nl-NL" sz="1800" dirty="0">
                <a:solidFill>
                  <a:srgbClr val="000000"/>
                </a:solidFill>
                <a:latin typeface="Open Sans" panose="020B0606030504020204" pitchFamily="34" charset="0"/>
              </a:rPr>
              <a:t>4 experimenteereilanden voor experimenten met eigen stroomlevering naar consumenten.</a:t>
            </a:r>
            <a:endParaRPr lang="nl-NL" sz="1800" b="0" i="0" dirty="0">
              <a:solidFill>
                <a:srgbClr val="000000"/>
              </a:solidFill>
              <a:effectLst/>
              <a:latin typeface="Open Sans" panose="020B0606030504020204" pitchFamily="34" charset="0"/>
            </a:endParaRPr>
          </a:p>
          <a:p>
            <a:pPr marL="285750" indent="-285750">
              <a:lnSpc>
                <a:spcPct val="150000"/>
              </a:lnSpc>
              <a:buFont typeface="Arial" panose="020B0604020202020204" pitchFamily="34" charset="0"/>
              <a:buChar char="•"/>
            </a:pPr>
            <a:r>
              <a:rPr lang="nl-NL" sz="1800" dirty="0">
                <a:solidFill>
                  <a:srgbClr val="000000"/>
                </a:solidFill>
                <a:latin typeface="Open Sans"/>
              </a:rPr>
              <a:t>Zie meer op de website van </a:t>
            </a:r>
            <a:r>
              <a:rPr lang="nl-NL" sz="1800" dirty="0">
                <a:solidFill>
                  <a:srgbClr val="000000"/>
                </a:solidFill>
                <a:latin typeface="Open Sans"/>
                <a:hlinkClick r:id="rId3"/>
              </a:rPr>
              <a:t>Local4local</a:t>
            </a:r>
            <a:r>
              <a:rPr lang="nl-NL" sz="1800" dirty="0">
                <a:solidFill>
                  <a:srgbClr val="000000"/>
                </a:solidFill>
                <a:latin typeface="Open Sans"/>
              </a:rPr>
              <a:t>.</a:t>
            </a:r>
            <a:endParaRPr lang="nl-NL" sz="1800" b="0" i="0" dirty="0">
              <a:solidFill>
                <a:srgbClr val="000000"/>
              </a:solidFill>
              <a:effectLst/>
              <a:latin typeface="Open Sans"/>
            </a:endParaRPr>
          </a:p>
          <a:p>
            <a:pPr marL="285750" indent="-285750" algn="l">
              <a:lnSpc>
                <a:spcPct val="150000"/>
              </a:lnSpc>
              <a:buFont typeface="Arial" panose="020B0604020202020204" pitchFamily="34" charset="0"/>
              <a:buChar char="•"/>
            </a:pPr>
            <a:endParaRPr lang="nl-NL" sz="1800" b="0" i="0" dirty="0">
              <a:solidFill>
                <a:srgbClr val="000000"/>
              </a:solidFill>
              <a:effectLst/>
              <a:latin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54609" y="1494457"/>
            <a:ext cx="8479891" cy="1143903"/>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Voorbeeld: energie delen</a:t>
            </a:r>
          </a:p>
          <a:p>
            <a:r>
              <a:rPr lang="nl-NL" sz="2400" b="1" dirty="0">
                <a:solidFill>
                  <a:schemeClr val="tx1">
                    <a:lumMod val="95000"/>
                    <a:lumOff val="5000"/>
                  </a:schemeClr>
                </a:solidFill>
                <a:latin typeface="Arial" panose="020B0604020202020204" pitchFamily="34" charset="0"/>
                <a:ea typeface="Open Sans"/>
                <a:cs typeface="Arial" panose="020B0604020202020204" pitchFamily="34" charset="0"/>
              </a:rPr>
              <a:t>33 pilotprojecten in Nederland</a:t>
            </a:r>
          </a:p>
        </p:txBody>
      </p:sp>
      <p:pic>
        <p:nvPicPr>
          <p:cNvPr id="2" name="Graphic 1" descr="Gloeilamp en tandwiel silhouet">
            <a:extLst>
              <a:ext uri="{FF2B5EF4-FFF2-40B4-BE49-F238E27FC236}">
                <a16:creationId xmlns:a16="http://schemas.microsoft.com/office/drawing/2014/main" id="{44135B54-1189-EC72-1A64-DA7FBFA01A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66464" y="215445"/>
            <a:ext cx="769442" cy="769442"/>
          </a:xfrm>
          <a:prstGeom prst="rect">
            <a:avLst/>
          </a:prstGeom>
        </p:spPr>
      </p:pic>
      <p:pic>
        <p:nvPicPr>
          <p:cNvPr id="3" name="Afbeelding 2">
            <a:extLst>
              <a:ext uri="{FF2B5EF4-FFF2-40B4-BE49-F238E27FC236}">
                <a16:creationId xmlns:a16="http://schemas.microsoft.com/office/drawing/2014/main" id="{E1B6F054-8876-B00A-E5D1-660DB1A0C816}"/>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
        <p:nvSpPr>
          <p:cNvPr id="6" name="Tekstvak 4">
            <a:extLst>
              <a:ext uri="{FF2B5EF4-FFF2-40B4-BE49-F238E27FC236}">
                <a16:creationId xmlns:a16="http://schemas.microsoft.com/office/drawing/2014/main" id="{2EC9E986-5B09-A527-3824-0A66C9ED0D77}"/>
              </a:ext>
            </a:extLst>
          </p:cNvPr>
          <p:cNvSpPr txBox="1"/>
          <p:nvPr/>
        </p:nvSpPr>
        <p:spPr>
          <a:xfrm>
            <a:off x="9333724" y="5916019"/>
            <a:ext cx="333756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l-NL" sz="1200" b="0" i="1" u="none" strike="noStrike" cap="none" spc="0" normalizeH="0" baseline="0" dirty="0">
                <a:ln>
                  <a:noFill/>
                </a:ln>
                <a:solidFill>
                  <a:srgbClr val="000000"/>
                </a:solidFill>
                <a:effectLst/>
                <a:uFillTx/>
                <a:latin typeface="+mn-lt"/>
                <a:ea typeface="+mn-ea"/>
                <a:cs typeface="+mn-cs"/>
                <a:sym typeface="Calibri"/>
              </a:rPr>
              <a:t>Foto: </a:t>
            </a:r>
            <a:r>
              <a:rPr lang="nl-NL" sz="1200" i="1" dirty="0"/>
              <a:t>local4local</a:t>
            </a:r>
            <a:r>
              <a:rPr kumimoji="0" lang="nl-NL" sz="1200" b="0" i="1" u="none" strike="noStrike" cap="none" spc="0" normalizeH="0" baseline="0" dirty="0">
                <a:ln>
                  <a:noFill/>
                </a:ln>
                <a:solidFill>
                  <a:srgbClr val="000000"/>
                </a:solidFill>
                <a:effectLst/>
                <a:uFillTx/>
                <a:latin typeface="+mn-lt"/>
                <a:ea typeface="+mn-ea"/>
                <a:cs typeface="+mn-cs"/>
                <a:sym typeface="Calibri"/>
              </a:rPr>
              <a:t>.</a:t>
            </a:r>
            <a:r>
              <a:rPr lang="nl-NL" sz="1200" i="1" dirty="0"/>
              <a:t>nu</a:t>
            </a:r>
            <a:endParaRPr kumimoji="0" lang="nl-NL" sz="1200" b="0" i="1" u="none" strike="noStrike" cap="none" spc="0" normalizeH="0" baseline="0" dirty="0">
              <a:ln>
                <a:noFill/>
              </a:ln>
              <a:solidFill>
                <a:srgbClr val="000000"/>
              </a:solidFill>
              <a:effectLst/>
              <a:uFillTx/>
              <a:latin typeface="+mn-lt"/>
              <a:ea typeface="+mn-ea"/>
              <a:cs typeface="+mn-cs"/>
              <a:sym typeface="Calibri"/>
            </a:endParaRPr>
          </a:p>
        </p:txBody>
      </p:sp>
      <p:pic>
        <p:nvPicPr>
          <p:cNvPr id="5" name="Picture 4">
            <a:extLst>
              <a:ext uri="{FF2B5EF4-FFF2-40B4-BE49-F238E27FC236}">
                <a16:creationId xmlns:a16="http://schemas.microsoft.com/office/drawing/2014/main" id="{5FC90C79-B45F-DB82-A32E-76F3789E7D77}"/>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r="-26"/>
          <a:stretch/>
        </p:blipFill>
        <p:spPr>
          <a:xfrm>
            <a:off x="8301923" y="1711516"/>
            <a:ext cx="3629682" cy="4202517"/>
          </a:xfrm>
          <a:prstGeom prst="rect">
            <a:avLst/>
          </a:prstGeom>
        </p:spPr>
      </p:pic>
    </p:spTree>
    <p:extLst>
      <p:ext uri="{BB962C8B-B14F-4D97-AF65-F5344CB8AC3E}">
        <p14:creationId xmlns:p14="http://schemas.microsoft.com/office/powerpoint/2010/main" val="285560616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FC7C1-3862-48A2-B2E4-A8BFFB4478AF}"/>
              </a:ext>
            </a:extLst>
          </p:cNvPr>
          <p:cNvSpPr>
            <a:spLocks noGrp="1"/>
          </p:cNvSpPr>
          <p:nvPr>
            <p:ph type="ctrTitle"/>
          </p:nvPr>
        </p:nvSpPr>
        <p:spPr>
          <a:xfrm>
            <a:off x="1524000" y="1122363"/>
            <a:ext cx="9144000" cy="2387600"/>
          </a:xfrm>
        </p:spPr>
        <p:txBody>
          <a:bodyPr/>
          <a:lstStyle/>
          <a:p>
            <a:endParaRPr lang="nl-NL"/>
          </a:p>
        </p:txBody>
      </p:sp>
      <p:sp>
        <p:nvSpPr>
          <p:cNvPr id="3" name="Ondertitel 2">
            <a:extLst>
              <a:ext uri="{FF2B5EF4-FFF2-40B4-BE49-F238E27FC236}">
                <a16:creationId xmlns:a16="http://schemas.microsoft.com/office/drawing/2014/main" id="{0CAA358B-9715-4811-A7AF-E5738D472815}"/>
              </a:ext>
            </a:extLst>
          </p:cNvPr>
          <p:cNvSpPr>
            <a:spLocks noGrp="1"/>
          </p:cNvSpPr>
          <p:nvPr>
            <p:ph type="subTitle" idx="1"/>
          </p:nvPr>
        </p:nvSpPr>
        <p:spPr>
          <a:xfrm>
            <a:off x="1524000" y="3602038"/>
            <a:ext cx="9144000" cy="1655762"/>
          </a:xfrm>
        </p:spPr>
        <p:txBody>
          <a:bodyPr/>
          <a:lstStyle/>
          <a:p>
            <a:endParaRPr lang="nl-NL"/>
          </a:p>
        </p:txBody>
      </p:sp>
      <p:pic>
        <p:nvPicPr>
          <p:cNvPr id="5" name="Afbeelding 4">
            <a:extLst>
              <a:ext uri="{FF2B5EF4-FFF2-40B4-BE49-F238E27FC236}">
                <a16:creationId xmlns:a16="http://schemas.microsoft.com/office/drawing/2014/main" id="{CF775947-0620-4588-B2B7-4495C1A40FB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231634" cy="6858000"/>
          </a:xfrm>
          <a:prstGeom prst="rect">
            <a:avLst/>
          </a:prstGeom>
        </p:spPr>
      </p:pic>
      <p:sp>
        <p:nvSpPr>
          <p:cNvPr id="9" name="Tekstvak 8">
            <a:extLst>
              <a:ext uri="{FF2B5EF4-FFF2-40B4-BE49-F238E27FC236}">
                <a16:creationId xmlns:a16="http://schemas.microsoft.com/office/drawing/2014/main" id="{69F64FD4-1C50-715A-8CA0-A936714CDEF3}"/>
              </a:ext>
            </a:extLst>
          </p:cNvPr>
          <p:cNvSpPr txBox="1"/>
          <p:nvPr/>
        </p:nvSpPr>
        <p:spPr>
          <a:xfrm>
            <a:off x="1622778" y="4247605"/>
            <a:ext cx="9535885" cy="769441"/>
          </a:xfrm>
          <a:prstGeom prst="rect">
            <a:avLst/>
          </a:prstGeom>
          <a:noFill/>
          <a:ln w="12700" cap="flat">
            <a:noFill/>
            <a:miter lim="400000"/>
          </a:ln>
          <a:effectLst>
            <a:outerShdw blurRad="50800" dist="50800" dir="5400000" algn="ctr" rotWithShape="0">
              <a:schemeClr val="tx1">
                <a:alpha val="82000"/>
              </a:schemeClr>
            </a:outerShdw>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spcBef>
                <a:spcPts val="1000"/>
              </a:spcBef>
            </a:pPr>
            <a:r>
              <a:rPr lang="nl-NL" sz="4400" b="1" dirty="0">
                <a:solidFill>
                  <a:schemeClr val="bg1"/>
                </a:solidFill>
                <a:latin typeface="Arial" panose="020B0604020202020204" pitchFamily="34" charset="0"/>
                <a:cs typeface="Arial" panose="020B0604020202020204" pitchFamily="34" charset="0"/>
                <a:sym typeface="Source Sans Pro Black"/>
              </a:rPr>
              <a:t>7. Knelpunten</a:t>
            </a:r>
          </a:p>
        </p:txBody>
      </p:sp>
      <p:pic>
        <p:nvPicPr>
          <p:cNvPr id="10" name="Afbeelding 9">
            <a:extLst>
              <a:ext uri="{FF2B5EF4-FFF2-40B4-BE49-F238E27FC236}">
                <a16:creationId xmlns:a16="http://schemas.microsoft.com/office/drawing/2014/main" id="{1D94068D-6889-DA84-4EC1-9ED769C2C1B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9733" y="344845"/>
            <a:ext cx="1060495" cy="1060495"/>
          </a:xfrm>
          <a:prstGeom prst="rect">
            <a:avLst/>
          </a:prstGeom>
        </p:spPr>
      </p:pic>
    </p:spTree>
    <p:extLst>
      <p:ext uri="{BB962C8B-B14F-4D97-AF65-F5344CB8AC3E}">
        <p14:creationId xmlns:p14="http://schemas.microsoft.com/office/powerpoint/2010/main" val="185588719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934508" y="1572440"/>
            <a:ext cx="9882844"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De energie-initiatieven in Nederland</a:t>
            </a:r>
          </a:p>
        </p:txBody>
      </p:sp>
      <p:sp>
        <p:nvSpPr>
          <p:cNvPr id="8" name="Rectangle 6">
            <a:extLst>
              <a:ext uri="{FF2B5EF4-FFF2-40B4-BE49-F238E27FC236}">
                <a16:creationId xmlns:a16="http://schemas.microsoft.com/office/drawing/2014/main" id="{8729A7A1-3A5D-43A0-830C-CE59918B9F64}"/>
              </a:ext>
            </a:extLst>
          </p:cNvPr>
          <p:cNvSpPr txBox="1"/>
          <p:nvPr/>
        </p:nvSpPr>
        <p:spPr>
          <a:xfrm>
            <a:off x="934508" y="2399751"/>
            <a:ext cx="5612596" cy="3788858"/>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lnSpc>
                <a:spcPct val="150000"/>
              </a:lnSpc>
              <a:defRPr sz="900">
                <a:solidFill>
                  <a:srgbClr val="FFFFFF"/>
                </a:solidFill>
                <a:latin typeface="Lato Regular"/>
                <a:ea typeface="Lato Regular"/>
                <a:cs typeface="Lato Regular"/>
                <a:sym typeface="Lato Regular"/>
              </a:defRPr>
            </a:lvl1pPr>
          </a:lstStyle>
          <a:p>
            <a:pPr marL="285750" indent="-285750">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Houden zich bezig met </a:t>
            </a:r>
            <a:r>
              <a:rPr lang="nl-NL" sz="1800" b="1" dirty="0">
                <a:solidFill>
                  <a:schemeClr val="tx1">
                    <a:lumMod val="95000"/>
                    <a:lumOff val="5000"/>
                  </a:schemeClr>
                </a:solidFill>
                <a:latin typeface="Open Sans"/>
                <a:ea typeface="Open Sans"/>
                <a:cs typeface="Open Sans"/>
              </a:rPr>
              <a:t>alle gebieden van energietransitie:</a:t>
            </a:r>
            <a:r>
              <a:rPr lang="nl-NL" sz="1800" dirty="0">
                <a:solidFill>
                  <a:schemeClr val="tx1">
                    <a:lumMod val="95000"/>
                    <a:lumOff val="5000"/>
                  </a:schemeClr>
                </a:solidFill>
                <a:latin typeface="Open Sans"/>
                <a:ea typeface="Open Sans"/>
                <a:cs typeface="Open Sans"/>
              </a:rPr>
              <a:t> energieopwekking (zon/wind),  -besparing, warmte, collectieve inkoop van isolatie, deelauto’s etc. </a:t>
            </a:r>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nl-NL" sz="1800" b="1" dirty="0">
                <a:solidFill>
                  <a:schemeClr val="tx1">
                    <a:lumMod val="95000"/>
                    <a:lumOff val="5000"/>
                  </a:schemeClr>
                </a:solidFill>
                <a:latin typeface="Open Sans"/>
                <a:ea typeface="Open Sans"/>
                <a:cs typeface="Open Sans"/>
              </a:rPr>
              <a:t>Werken met elkaar samen </a:t>
            </a:r>
            <a:r>
              <a:rPr lang="nl-NL" sz="1800" dirty="0">
                <a:solidFill>
                  <a:schemeClr val="tx1">
                    <a:lumMod val="95000"/>
                    <a:lumOff val="5000"/>
                  </a:schemeClr>
                </a:solidFill>
                <a:latin typeface="Open Sans"/>
                <a:ea typeface="Open Sans"/>
                <a:cs typeface="Open Sans"/>
              </a:rPr>
              <a:t>op allerlei niveaus: lokaal, regionaal, provinciaal en landelijk.</a:t>
            </a:r>
          </a:p>
          <a:p>
            <a:pPr marL="285750" indent="-285750">
              <a:buFont typeface="Arial" panose="020B0604020202020204" pitchFamily="34" charset="0"/>
              <a:buChar char="•"/>
            </a:pPr>
            <a:r>
              <a:rPr lang="nl-NL" sz="1800" dirty="0">
                <a:solidFill>
                  <a:schemeClr val="tx1">
                    <a:lumMod val="95000"/>
                    <a:lumOff val="5000"/>
                  </a:schemeClr>
                </a:solidFill>
                <a:latin typeface="Open Sans"/>
                <a:ea typeface="Open Sans"/>
                <a:cs typeface="Open Sans"/>
              </a:rPr>
              <a:t>De </a:t>
            </a:r>
            <a:r>
              <a:rPr lang="nl-NL" sz="1800" dirty="0">
                <a:solidFill>
                  <a:schemeClr val="tx1">
                    <a:lumMod val="95000"/>
                    <a:lumOff val="5000"/>
                  </a:schemeClr>
                </a:solidFill>
                <a:latin typeface="Open Sans"/>
                <a:ea typeface="Open Sans"/>
                <a:cs typeface="Open Sans"/>
                <a:hlinkClick r:id="rId3">
                  <a:extLst>
                    <a:ext uri="{A12FA001-AC4F-418D-AE19-62706E023703}">
                      <ahyp:hlinkClr xmlns:ahyp="http://schemas.microsoft.com/office/drawing/2018/hyperlinkcolor" val="tx"/>
                    </a:ext>
                  </a:extLst>
                </a:hlinkClick>
              </a:rPr>
              <a:t>Lokale Energie Monitor </a:t>
            </a:r>
            <a:r>
              <a:rPr lang="nl-NL" sz="1800" dirty="0">
                <a:solidFill>
                  <a:schemeClr val="tx1">
                    <a:lumMod val="95000"/>
                    <a:lumOff val="5000"/>
                  </a:schemeClr>
                </a:solidFill>
                <a:latin typeface="Open Sans"/>
                <a:ea typeface="Open Sans"/>
                <a:cs typeface="Open Sans"/>
              </a:rPr>
              <a:t>brengt de initiatieven jaarlijks in kaart.</a:t>
            </a:r>
          </a:p>
          <a:p>
            <a:endParaRPr lang="nl-NL"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kstvak 1">
            <a:extLst>
              <a:ext uri="{FF2B5EF4-FFF2-40B4-BE49-F238E27FC236}">
                <a16:creationId xmlns:a16="http://schemas.microsoft.com/office/drawing/2014/main" id="{0CA22AF3-3C8F-29FB-AA87-88C458BB1D31}"/>
              </a:ext>
            </a:extLst>
          </p:cNvPr>
          <p:cNvSpPr txBox="1"/>
          <p:nvPr/>
        </p:nvSpPr>
        <p:spPr>
          <a:xfrm>
            <a:off x="934508" y="6085951"/>
            <a:ext cx="889239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Zie voor meer info hoofdstuk </a:t>
            </a:r>
            <a:r>
              <a:rPr lang="nl-NL"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hlinkClick r:id="rId4"/>
              </a:rPr>
              <a:t>1. Burgercollectieven </a:t>
            </a:r>
            <a:r>
              <a:rPr lang="nl-NL"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 de Lokale Energie Monitor.</a:t>
            </a:r>
            <a:endParaRPr kumimoji="0" lang="nl-NL" b="0" u="none" strike="noStrike" cap="none" spc="0" normalizeH="0" baseline="0" dirty="0">
              <a:ln>
                <a:noFill/>
              </a:ln>
              <a:solidFill>
                <a:srgbClr val="000000"/>
              </a:solidFill>
              <a:effectLst/>
              <a:uFillTx/>
              <a:latin typeface="+mn-lt"/>
              <a:ea typeface="+mn-ea"/>
              <a:cs typeface="+mn-cs"/>
              <a:sym typeface="Calibri"/>
            </a:endParaRPr>
          </a:p>
        </p:txBody>
      </p:sp>
      <p:pic>
        <p:nvPicPr>
          <p:cNvPr id="4" name="Afbeelding 3" descr="Afbeelding met hemel, buitenshuis, Zonne-energie, zonne-energie&#10;&#10;Automatisch gegenereerde beschrijving">
            <a:extLst>
              <a:ext uri="{FF2B5EF4-FFF2-40B4-BE49-F238E27FC236}">
                <a16:creationId xmlns:a16="http://schemas.microsoft.com/office/drawing/2014/main" id="{5C05A5E5-FF69-E82C-D12A-D7BF47BBBFD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985254" y="2542625"/>
            <a:ext cx="4547616" cy="2758499"/>
          </a:xfrm>
          <a:prstGeom prst="rect">
            <a:avLst/>
          </a:prstGeom>
        </p:spPr>
      </p:pic>
      <p:pic>
        <p:nvPicPr>
          <p:cNvPr id="3" name="Graphic 2" descr="Groep mannen met effen opvulling">
            <a:extLst>
              <a:ext uri="{FF2B5EF4-FFF2-40B4-BE49-F238E27FC236}">
                <a16:creationId xmlns:a16="http://schemas.microsoft.com/office/drawing/2014/main" id="{E4F804AA-24EC-FB9E-DECF-C92E6413E3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3305" y="256541"/>
            <a:ext cx="769442" cy="769442"/>
          </a:xfrm>
          <a:prstGeom prst="rect">
            <a:avLst/>
          </a:prstGeom>
        </p:spPr>
      </p:pic>
      <p:pic>
        <p:nvPicPr>
          <p:cNvPr id="6" name="Afbeelding 5">
            <a:extLst>
              <a:ext uri="{FF2B5EF4-FFF2-40B4-BE49-F238E27FC236}">
                <a16:creationId xmlns:a16="http://schemas.microsoft.com/office/drawing/2014/main" id="{E3E57BED-C73E-F103-8113-75C9F6D64F28}"/>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478664521"/>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p:cNvSpPr txBox="1"/>
          <p:nvPr/>
        </p:nvSpPr>
        <p:spPr>
          <a:xfrm>
            <a:off x="856885" y="2250928"/>
            <a:ext cx="10676354" cy="3847207"/>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lvl="1" indent="-285750">
              <a:lnSpc>
                <a:spcPct val="150000"/>
              </a:lnSpc>
              <a:buFont typeface="Arial" panose="020B0604020202020204" pitchFamily="34" charset="0"/>
              <a:buChar char="•"/>
            </a:pPr>
            <a:r>
              <a:rPr lang="nl-NL" b="1" kern="100" dirty="0">
                <a:latin typeface="Open Sans"/>
                <a:ea typeface="Open Sans"/>
                <a:cs typeface="Open Sans"/>
              </a:rPr>
              <a:t>Professionalisering</a:t>
            </a:r>
            <a:r>
              <a:rPr lang="nl-NL" kern="100" dirty="0">
                <a:latin typeface="Open Sans"/>
                <a:ea typeface="Open Sans"/>
                <a:cs typeface="Open Sans"/>
              </a:rPr>
              <a:t>: van vrijwilligersorganisatie naar projectorganisatie.</a:t>
            </a:r>
            <a:endParaRPr lang="nl-NL" kern="100" dirty="0">
              <a:latin typeface="Open Sans" panose="020B0606030504020204" pitchFamily="34" charset="0"/>
              <a:ea typeface="Open Sans" panose="020B0606030504020204" pitchFamily="34" charset="0"/>
              <a:cs typeface="Open Sans" panose="020B0606030504020204" pitchFamily="34" charset="0"/>
            </a:endParaRPr>
          </a:p>
          <a:p>
            <a:pPr marL="285750" lvl="1" indent="-285750">
              <a:lnSpc>
                <a:spcPct val="150000"/>
              </a:lnSpc>
              <a:buFont typeface="Arial" panose="020B0604020202020204" pitchFamily="34" charset="0"/>
              <a:buChar char="•"/>
            </a:pPr>
            <a:r>
              <a:rPr lang="nl-NL" kern="100" dirty="0">
                <a:latin typeface="Open Sans"/>
                <a:ea typeface="Open Sans"/>
                <a:cs typeface="Open Sans"/>
              </a:rPr>
              <a:t>Realisatie</a:t>
            </a:r>
            <a:r>
              <a:rPr lang="nl-NL" b="1" kern="100" dirty="0">
                <a:latin typeface="Open Sans"/>
                <a:ea typeface="Open Sans"/>
                <a:cs typeface="Open Sans"/>
              </a:rPr>
              <a:t> lokaal eigendom</a:t>
            </a:r>
            <a:r>
              <a:rPr lang="nl-NL" kern="100" dirty="0">
                <a:latin typeface="Open Sans"/>
                <a:ea typeface="Open Sans"/>
                <a:cs typeface="Open Sans"/>
              </a:rPr>
              <a:t> komt niet van de grond.</a:t>
            </a:r>
            <a:endParaRPr lang="nl-NL" kern="100" dirty="0">
              <a:latin typeface="Open Sans" panose="020B0606030504020204" pitchFamily="34" charset="0"/>
              <a:ea typeface="Open Sans" panose="020B0606030504020204" pitchFamily="34" charset="0"/>
              <a:cs typeface="Open Sans" panose="020B0606030504020204" pitchFamily="34" charset="0"/>
            </a:endParaRPr>
          </a:p>
          <a:p>
            <a:pPr marL="285750" lvl="1" indent="-285750">
              <a:lnSpc>
                <a:spcPct val="150000"/>
              </a:lnSpc>
              <a:buFont typeface="Arial" panose="020B0604020202020204" pitchFamily="34" charset="0"/>
              <a:buChar char="•"/>
            </a:pPr>
            <a:r>
              <a:rPr lang="nl-NL" sz="1800" kern="100" dirty="0">
                <a:effectLst/>
                <a:latin typeface="Open Sans"/>
                <a:ea typeface="Open Sans"/>
                <a:cs typeface="Open Sans"/>
              </a:rPr>
              <a:t>Lastig om</a:t>
            </a:r>
            <a:r>
              <a:rPr lang="nl-NL" sz="1800" b="1" kern="100" dirty="0">
                <a:effectLst/>
                <a:latin typeface="Open Sans"/>
                <a:ea typeface="Open Sans"/>
                <a:cs typeface="Open Sans"/>
              </a:rPr>
              <a:t> nieuwe daken en ontwikkellocaties</a:t>
            </a:r>
            <a:r>
              <a:rPr lang="nl-NL" sz="1800" kern="100" dirty="0">
                <a:effectLst/>
                <a:latin typeface="Open Sans"/>
                <a:ea typeface="Open Sans"/>
                <a:cs typeface="Open Sans"/>
              </a:rPr>
              <a:t> te vinden.</a:t>
            </a:r>
          </a:p>
          <a:p>
            <a:pPr marL="285750" lvl="1" indent="-285750">
              <a:lnSpc>
                <a:spcPct val="150000"/>
              </a:lnSpc>
              <a:buFont typeface="Arial" panose="020B0604020202020204" pitchFamily="34" charset="0"/>
              <a:buChar char="•"/>
            </a:pPr>
            <a:r>
              <a:rPr lang="nl-NL" b="1" kern="100" dirty="0">
                <a:latin typeface="Open Sans"/>
                <a:ea typeface="Open Sans"/>
                <a:cs typeface="Open Sans"/>
              </a:rPr>
              <a:t>Netcongestie</a:t>
            </a:r>
            <a:r>
              <a:rPr lang="nl-NL" kern="100" dirty="0">
                <a:latin typeface="Open Sans"/>
                <a:ea typeface="Open Sans"/>
                <a:cs typeface="Open Sans"/>
              </a:rPr>
              <a:t>.</a:t>
            </a:r>
          </a:p>
          <a:p>
            <a:pPr marL="285750" lvl="1" indent="-285750">
              <a:lnSpc>
                <a:spcPct val="150000"/>
              </a:lnSpc>
              <a:buFont typeface="Arial" panose="020B0604020202020204" pitchFamily="34" charset="0"/>
              <a:buChar char="•"/>
            </a:pPr>
            <a:r>
              <a:rPr lang="nl-NL" b="1" kern="100" dirty="0">
                <a:latin typeface="Open Sans"/>
                <a:ea typeface="Open Sans"/>
                <a:cs typeface="Open Sans"/>
              </a:rPr>
              <a:t>Koperdiefstal</a:t>
            </a:r>
            <a:r>
              <a:rPr lang="nl-NL" kern="100" dirty="0">
                <a:latin typeface="Open Sans"/>
                <a:ea typeface="Open Sans"/>
                <a:cs typeface="Open Sans"/>
              </a:rPr>
              <a:t>: ten minste 4 zonneparken in 2023 bestolen.</a:t>
            </a:r>
            <a:endParaRPr lang="nl-NL" dirty="0">
              <a:latin typeface="Calibri"/>
              <a:ea typeface="Calibri"/>
              <a:cs typeface="Calibri"/>
            </a:endParaRPr>
          </a:p>
          <a:p>
            <a:pPr marL="285750" lvl="1" indent="-285750">
              <a:lnSpc>
                <a:spcPct val="150000"/>
              </a:lnSpc>
              <a:buFont typeface="Arial" panose="020B0604020202020204" pitchFamily="34" charset="0"/>
              <a:buChar char="•"/>
            </a:pPr>
            <a:r>
              <a:rPr lang="nl-NL" kern="100" dirty="0">
                <a:latin typeface="Open Sans"/>
                <a:ea typeface="Open Sans"/>
                <a:cs typeface="Open Sans"/>
              </a:rPr>
              <a:t>Vertraging landelijke regels door</a:t>
            </a:r>
            <a:r>
              <a:rPr lang="nl-NL" b="1" kern="100" dirty="0">
                <a:latin typeface="Open Sans"/>
                <a:ea typeface="Open Sans"/>
                <a:cs typeface="Open Sans"/>
              </a:rPr>
              <a:t> Nevele (windnormen) en Didam-arrest (aanbestedingen).</a:t>
            </a:r>
            <a:endParaRPr lang="nl-NL" b="1" dirty="0">
              <a:latin typeface="Calibri"/>
              <a:ea typeface="Calibri"/>
              <a:cs typeface="Calibri"/>
            </a:endParaRPr>
          </a:p>
          <a:p>
            <a:pPr marL="285750" lvl="1" indent="-285750">
              <a:lnSpc>
                <a:spcPct val="150000"/>
              </a:lnSpc>
              <a:buFont typeface="Arial" panose="020B0604020202020204" pitchFamily="34" charset="0"/>
              <a:buChar char="•"/>
            </a:pPr>
            <a:r>
              <a:rPr lang="nl-NL" b="1" kern="100" dirty="0">
                <a:latin typeface="Open Sans"/>
                <a:ea typeface="Open Sans"/>
                <a:cs typeface="Open Sans"/>
              </a:rPr>
              <a:t>Financieel</a:t>
            </a:r>
            <a:r>
              <a:rPr lang="nl-NL" kern="100" dirty="0">
                <a:latin typeface="Open Sans"/>
                <a:ea typeface="Open Sans"/>
                <a:cs typeface="Open Sans"/>
              </a:rPr>
              <a:t>: stijgende prijzen, krappe subsidies, hogere premies en onzekere energiemarkt.</a:t>
            </a:r>
            <a:endParaRPr lang="nl-NL" dirty="0">
              <a:latin typeface="Calibri"/>
              <a:ea typeface="Calibri"/>
              <a:cs typeface="Calibri"/>
            </a:endParaRPr>
          </a:p>
          <a:p>
            <a:pPr marL="285750" lvl="1" indent="-285750">
              <a:lnSpc>
                <a:spcPct val="150000"/>
              </a:lnSpc>
              <a:buFont typeface="Arial" panose="020B0604020202020204" pitchFamily="34" charset="0"/>
              <a:buChar char="•"/>
            </a:pPr>
            <a:r>
              <a:rPr lang="nl-NL" b="1" kern="100" dirty="0">
                <a:latin typeface="Open Sans"/>
                <a:ea typeface="Open Sans"/>
                <a:cs typeface="Open Sans"/>
              </a:rPr>
              <a:t>Energiebesparing</a:t>
            </a:r>
            <a:r>
              <a:rPr lang="nl-NL" kern="100" dirty="0">
                <a:latin typeface="Open Sans"/>
                <a:ea typeface="Open Sans"/>
                <a:cs typeface="Open Sans"/>
              </a:rPr>
              <a:t>: lastig</a:t>
            </a:r>
            <a:r>
              <a:rPr lang="nl-NL" sz="1800" kern="100" dirty="0">
                <a:effectLst/>
                <a:latin typeface="Open Sans"/>
                <a:ea typeface="Open Sans"/>
                <a:cs typeface="Open Sans"/>
              </a:rPr>
              <a:t> samenwerken met de gemeente.</a:t>
            </a:r>
            <a:endParaRPr lang="nl-NL" kern="100" dirty="0">
              <a:latin typeface="Open Sans"/>
              <a:ea typeface="Open Sans"/>
              <a:cs typeface="Open Sans"/>
            </a:endParaRPr>
          </a:p>
          <a:p>
            <a:pPr marL="285750" lvl="1" indent="-285750">
              <a:lnSpc>
                <a:spcPct val="150000"/>
              </a:lnSpc>
              <a:buFont typeface="Arial" panose="020B0604020202020204" pitchFamily="34" charset="0"/>
              <a:buChar char="•"/>
            </a:pPr>
            <a:r>
              <a:rPr lang="nl-NL" b="1" kern="100" dirty="0">
                <a:latin typeface="Open Sans"/>
                <a:ea typeface="Open Sans"/>
                <a:cs typeface="Open Sans"/>
              </a:rPr>
              <a:t>Warmte</a:t>
            </a:r>
            <a:r>
              <a:rPr lang="nl-NL" kern="100" dirty="0">
                <a:latin typeface="Open Sans"/>
                <a:ea typeface="Open Sans"/>
                <a:cs typeface="Open Sans"/>
              </a:rPr>
              <a:t>: beperkte ondersteuning en financiering &amp; onzekerheid wet, markt en draagvlak.</a:t>
            </a:r>
            <a:endParaRPr lang="nl-NL" kern="100" dirty="0">
              <a:latin typeface="Open Sans" panose="020B0606030504020204" pitchFamily="34" charset="0"/>
              <a:ea typeface="Open Sans" panose="020B0606030504020204" pitchFamily="34" charset="0"/>
              <a:cs typeface="Open Sans" panose="020B0606030504020204" pitchFamily="34" charset="0"/>
            </a:endParaRPr>
          </a:p>
          <a:p>
            <a:pPr marL="285750" lvl="1" indent="-285750">
              <a:buFont typeface="Arial" panose="020B0604020202020204" pitchFamily="34" charset="0"/>
              <a:buChar char="•"/>
            </a:pPr>
            <a:endParaRPr lang="nl-NL" sz="1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865982" y="1494457"/>
            <a:ext cx="10458816"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Waar coöperaties zoal tegenaan lopen</a:t>
            </a:r>
          </a:p>
        </p:txBody>
      </p:sp>
      <p:pic>
        <p:nvPicPr>
          <p:cNvPr id="4" name="Graphic 3" descr="Vraagteken met effen opvulling">
            <a:extLst>
              <a:ext uri="{FF2B5EF4-FFF2-40B4-BE49-F238E27FC236}">
                <a16:creationId xmlns:a16="http://schemas.microsoft.com/office/drawing/2014/main" id="{18EB98F8-946B-5249-A9AA-25E5E641897F}"/>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06531" y="376182"/>
            <a:ext cx="581351" cy="581351"/>
          </a:xfrm>
          <a:prstGeom prst="rect">
            <a:avLst/>
          </a:prstGeom>
        </p:spPr>
      </p:pic>
      <p:pic>
        <p:nvPicPr>
          <p:cNvPr id="2" name="Afbeelding 1">
            <a:extLst>
              <a:ext uri="{FF2B5EF4-FFF2-40B4-BE49-F238E27FC236}">
                <a16:creationId xmlns:a16="http://schemas.microsoft.com/office/drawing/2014/main" id="{998945DB-C9E3-8EDD-D210-9AF216414F4C}"/>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1548213539"/>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kleding, persoon, buitenshuis, boom&#10;&#10;Door AI gegenereerde inhoud is mogelijk onjuist.">
            <a:extLst>
              <a:ext uri="{FF2B5EF4-FFF2-40B4-BE49-F238E27FC236}">
                <a16:creationId xmlns:a16="http://schemas.microsoft.com/office/drawing/2014/main" id="{F5AF9619-7299-58AF-BC18-CD982C487CC9}"/>
              </a:ext>
            </a:extLst>
          </p:cNvPr>
          <p:cNvPicPr>
            <a:picLocks noGrp="1" noChangeAspect="1"/>
          </p:cNvPicPr>
          <p:nvPr>
            <p:ph type="pic" sz="half" idx="13"/>
          </p:nvPr>
        </p:nvPicPr>
        <p:blipFill>
          <a:blip r:embed="rId2" cstate="screen">
            <a:extLst>
              <a:ext uri="{28A0092B-C50C-407E-A947-70E740481C1C}">
                <a14:useLocalDpi xmlns:a14="http://schemas.microsoft.com/office/drawing/2010/main" val="0"/>
              </a:ext>
            </a:extLst>
          </a:blip>
          <a:srcRect/>
          <a:stretch/>
        </p:blipFill>
        <p:spPr>
          <a:xfrm>
            <a:off x="20" y="10"/>
            <a:ext cx="12191980" cy="6857990"/>
          </a:xfrm>
          <a:noFill/>
        </p:spPr>
      </p:pic>
      <p:sp>
        <p:nvSpPr>
          <p:cNvPr id="6" name="Tekstvak 5">
            <a:extLst>
              <a:ext uri="{FF2B5EF4-FFF2-40B4-BE49-F238E27FC236}">
                <a16:creationId xmlns:a16="http://schemas.microsoft.com/office/drawing/2014/main" id="{F3E7614F-6528-D4F6-4633-F75251BB7319}"/>
              </a:ext>
            </a:extLst>
          </p:cNvPr>
          <p:cNvSpPr txBox="1"/>
          <p:nvPr/>
        </p:nvSpPr>
        <p:spPr>
          <a:xfrm>
            <a:off x="1819940" y="490371"/>
            <a:ext cx="9216359"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1000"/>
              </a:spcBef>
            </a:pPr>
            <a:r>
              <a:rPr lang="nl-NL" sz="4400" b="1" dirty="0">
                <a:solidFill>
                  <a:schemeClr val="bg1"/>
                </a:solidFill>
                <a:latin typeface="Arial" panose="020B0604020202020204" pitchFamily="34" charset="0"/>
                <a:cs typeface="Arial" panose="020B0604020202020204" pitchFamily="34" charset="0"/>
                <a:sym typeface="Source Sans Pro Black"/>
              </a:rPr>
              <a:t>9. Bewonersinitiatieven in beeld</a:t>
            </a:r>
          </a:p>
        </p:txBody>
      </p:sp>
      <p:pic>
        <p:nvPicPr>
          <p:cNvPr id="7" name="Afbeelding 6">
            <a:extLst>
              <a:ext uri="{FF2B5EF4-FFF2-40B4-BE49-F238E27FC236}">
                <a16:creationId xmlns:a16="http://schemas.microsoft.com/office/drawing/2014/main" id="{A5C2D666-1C30-AB5C-45F8-2967138B899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79733" y="344845"/>
            <a:ext cx="1060495" cy="1060495"/>
          </a:xfrm>
          <a:prstGeom prst="rect">
            <a:avLst/>
          </a:prstGeom>
        </p:spPr>
      </p:pic>
    </p:spTree>
    <p:extLst>
      <p:ext uri="{BB962C8B-B14F-4D97-AF65-F5344CB8AC3E}">
        <p14:creationId xmlns:p14="http://schemas.microsoft.com/office/powerpoint/2010/main" val="124534119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79AE762-C1E4-38CE-C370-22726614CBE7}"/>
            </a:ext>
          </a:extLst>
        </p:cNvPr>
        <p:cNvGrpSpPr/>
        <p:nvPr/>
      </p:nvGrpSpPr>
      <p:grpSpPr>
        <a:xfrm>
          <a:off x="0" y="0"/>
          <a:ext cx="0" cy="0"/>
          <a:chOff x="0" y="0"/>
          <a:chExt cx="0" cy="0"/>
        </a:xfrm>
      </p:grpSpPr>
      <p:sp>
        <p:nvSpPr>
          <p:cNvPr id="406" name="Rectangle 4">
            <a:extLst>
              <a:ext uri="{FF2B5EF4-FFF2-40B4-BE49-F238E27FC236}">
                <a16:creationId xmlns:a16="http://schemas.microsoft.com/office/drawing/2014/main" id="{73EA5C64-A30C-EF3A-73B1-88400E2B6043}"/>
              </a:ext>
            </a:extLst>
          </p:cNvPr>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a:extLst>
              <a:ext uri="{FF2B5EF4-FFF2-40B4-BE49-F238E27FC236}">
                <a16:creationId xmlns:a16="http://schemas.microsoft.com/office/drawing/2014/main" id="{1401508A-14B0-D33C-23DB-7DCF3D82F70A}"/>
              </a:ext>
            </a:extLst>
          </p:cNvPr>
          <p:cNvSpPr txBox="1"/>
          <p:nvPr/>
        </p:nvSpPr>
        <p:spPr>
          <a:xfrm>
            <a:off x="854608" y="2877599"/>
            <a:ext cx="6819407" cy="463973"/>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gn="l">
              <a:lnSpc>
                <a:spcPct val="150000"/>
              </a:lnSpc>
              <a:buFont typeface="Arial" panose="020B0604020202020204" pitchFamily="34" charset="0"/>
              <a:buChar char="•"/>
            </a:pPr>
            <a:endParaRPr lang="nl-NL" sz="1800" dirty="0">
              <a:solidFill>
                <a:srgbClr val="000000"/>
              </a:solidFill>
              <a:latin typeface="Open Sans"/>
              <a:cs typeface="Open Sans" panose="020B0606030504020204" pitchFamily="34" charset="0"/>
            </a:endParaRPr>
          </a:p>
        </p:txBody>
      </p:sp>
      <p:sp>
        <p:nvSpPr>
          <p:cNvPr id="409" name="Rectangle 6">
            <a:extLst>
              <a:ext uri="{FF2B5EF4-FFF2-40B4-BE49-F238E27FC236}">
                <a16:creationId xmlns:a16="http://schemas.microsoft.com/office/drawing/2014/main" id="{FE1EAE6E-A589-E048-FA65-86B4FBC418B8}"/>
              </a:ext>
            </a:extLst>
          </p:cNvPr>
          <p:cNvSpPr txBox="1"/>
          <p:nvPr/>
        </p:nvSpPr>
        <p:spPr>
          <a:xfrm>
            <a:off x="868258" y="2768339"/>
            <a:ext cx="4754620" cy="38106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3BA1EBC1-38C8-489E-5A70-719ACF1B0E7E}"/>
              </a:ext>
            </a:extLst>
          </p:cNvPr>
          <p:cNvSpPr txBox="1"/>
          <p:nvPr/>
        </p:nvSpPr>
        <p:spPr>
          <a:xfrm>
            <a:off x="865982" y="1494457"/>
            <a:ext cx="10049383" cy="646331"/>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Bewonersinitiatieven</a:t>
            </a:r>
          </a:p>
        </p:txBody>
      </p:sp>
      <p:pic>
        <p:nvPicPr>
          <p:cNvPr id="2" name="Graphic 1" descr="Groep silhouet">
            <a:extLst>
              <a:ext uri="{FF2B5EF4-FFF2-40B4-BE49-F238E27FC236}">
                <a16:creationId xmlns:a16="http://schemas.microsoft.com/office/drawing/2014/main" id="{1744714A-CB89-A0E9-F822-350C7DE29C3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66464" y="215445"/>
            <a:ext cx="769442" cy="769442"/>
          </a:xfrm>
          <a:prstGeom prst="rect">
            <a:avLst/>
          </a:prstGeom>
        </p:spPr>
      </p:pic>
      <p:pic>
        <p:nvPicPr>
          <p:cNvPr id="3" name="Afbeelding 2">
            <a:extLst>
              <a:ext uri="{FF2B5EF4-FFF2-40B4-BE49-F238E27FC236}">
                <a16:creationId xmlns:a16="http://schemas.microsoft.com/office/drawing/2014/main" id="{D8636184-6244-82EC-BDE7-F33F2F4BC346}"/>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
        <p:nvSpPr>
          <p:cNvPr id="9" name="Subtitle 2">
            <a:extLst>
              <a:ext uri="{FF2B5EF4-FFF2-40B4-BE49-F238E27FC236}">
                <a16:creationId xmlns:a16="http://schemas.microsoft.com/office/drawing/2014/main" id="{50C3844B-454B-6E3E-7DB7-494ED00A5AB5}"/>
              </a:ext>
            </a:extLst>
          </p:cNvPr>
          <p:cNvSpPr txBox="1"/>
          <p:nvPr/>
        </p:nvSpPr>
        <p:spPr>
          <a:xfrm>
            <a:off x="865982" y="2345181"/>
            <a:ext cx="10708702" cy="3885038"/>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rgbClr val="000000"/>
                </a:solidFill>
                <a:latin typeface="Open Sans"/>
              </a:rPr>
              <a:t>Nederland telt meer dan </a:t>
            </a:r>
            <a:r>
              <a:rPr lang="nl-NL" sz="1800" b="1" dirty="0">
                <a:solidFill>
                  <a:srgbClr val="000000"/>
                </a:solidFill>
                <a:latin typeface="Open Sans"/>
              </a:rPr>
              <a:t>700 bewonersinitiatieven </a:t>
            </a:r>
            <a:r>
              <a:rPr lang="nl-NL" sz="1800" dirty="0">
                <a:solidFill>
                  <a:srgbClr val="000000"/>
                </a:solidFill>
                <a:latin typeface="Open Sans"/>
              </a:rPr>
              <a:t>naast 702 coöperaties. Ze hebben niet per se een formele rechtsvorm (38%), maar houden zich bezig met energiebesparing, energiearmoede en de warmtetransitie.</a:t>
            </a:r>
          </a:p>
          <a:p>
            <a:pPr marL="285750" indent="-285750">
              <a:lnSpc>
                <a:spcPct val="150000"/>
              </a:lnSpc>
              <a:buFont typeface="Arial" panose="020B0604020202020204" pitchFamily="34" charset="0"/>
              <a:buChar char="•"/>
            </a:pPr>
            <a:r>
              <a:rPr lang="nl-NL" sz="1800" dirty="0">
                <a:solidFill>
                  <a:srgbClr val="000000"/>
                </a:solidFill>
                <a:latin typeface="Open Sans"/>
              </a:rPr>
              <a:t>De meeste initiatieven zijn </a:t>
            </a:r>
            <a:r>
              <a:rPr lang="nl-NL" sz="1800" b="1" dirty="0">
                <a:solidFill>
                  <a:srgbClr val="000000"/>
                </a:solidFill>
                <a:latin typeface="Open Sans"/>
              </a:rPr>
              <a:t>na 2020 gestart</a:t>
            </a:r>
          </a:p>
          <a:p>
            <a:pPr marL="285750" indent="-285750">
              <a:lnSpc>
                <a:spcPct val="150000"/>
              </a:lnSpc>
              <a:buFont typeface="Arial" panose="020B0604020202020204" pitchFamily="34" charset="0"/>
              <a:buChar char="•"/>
            </a:pPr>
            <a:r>
              <a:rPr lang="nl-NL" sz="1800" dirty="0">
                <a:solidFill>
                  <a:srgbClr val="000000"/>
                </a:solidFill>
                <a:latin typeface="Open Sans"/>
              </a:rPr>
              <a:t>87% van de initiatieven richt zich primair op energie, maar 41% combineert dit met </a:t>
            </a:r>
            <a:r>
              <a:rPr lang="nl-NL" sz="1800" b="1" dirty="0">
                <a:solidFill>
                  <a:srgbClr val="000000"/>
                </a:solidFill>
                <a:latin typeface="Open Sans"/>
              </a:rPr>
              <a:t>groen en klimaat</a:t>
            </a:r>
            <a:r>
              <a:rPr lang="nl-NL" sz="1800" dirty="0">
                <a:solidFill>
                  <a:srgbClr val="000000"/>
                </a:solidFill>
                <a:latin typeface="Open Sans"/>
              </a:rPr>
              <a:t>, en 12% met </a:t>
            </a:r>
            <a:r>
              <a:rPr lang="nl-NL" sz="1800" b="1" dirty="0">
                <a:solidFill>
                  <a:srgbClr val="000000"/>
                </a:solidFill>
                <a:latin typeface="Open Sans"/>
              </a:rPr>
              <a:t>sociale thema’s</a:t>
            </a:r>
          </a:p>
          <a:p>
            <a:pPr marL="285750" indent="-285750">
              <a:lnSpc>
                <a:spcPct val="150000"/>
              </a:lnSpc>
              <a:buFont typeface="Arial" panose="020B0604020202020204" pitchFamily="34" charset="0"/>
              <a:buChar char="•"/>
            </a:pPr>
            <a:r>
              <a:rPr lang="nl-NL" sz="1800" dirty="0">
                <a:solidFill>
                  <a:srgbClr val="000000"/>
                </a:solidFill>
                <a:latin typeface="Open Sans"/>
              </a:rPr>
              <a:t>De meeste initiatieven opereren op </a:t>
            </a:r>
            <a:r>
              <a:rPr lang="nl-NL" sz="1800" b="1" dirty="0">
                <a:solidFill>
                  <a:srgbClr val="000000"/>
                </a:solidFill>
                <a:latin typeface="Open Sans"/>
              </a:rPr>
              <a:t>wijkniveau</a:t>
            </a:r>
            <a:r>
              <a:rPr lang="nl-NL" sz="1800" dirty="0">
                <a:solidFill>
                  <a:srgbClr val="000000"/>
                </a:solidFill>
                <a:latin typeface="Open Sans"/>
              </a:rPr>
              <a:t> (35%) </a:t>
            </a:r>
          </a:p>
          <a:p>
            <a:pPr marL="285750" indent="-285750">
              <a:lnSpc>
                <a:spcPct val="150000"/>
              </a:lnSpc>
              <a:buFont typeface="Arial" panose="020B0604020202020204" pitchFamily="34" charset="0"/>
              <a:buChar char="•"/>
            </a:pPr>
            <a:endParaRPr lang="nl-NL" sz="1800" b="0" i="0" dirty="0">
              <a:solidFill>
                <a:srgbClr val="000000"/>
              </a:solidFill>
              <a:effectLst/>
              <a:latin typeface="Open Sans" panose="020B0606030504020204" pitchFamily="34" charset="0"/>
            </a:endParaRPr>
          </a:p>
        </p:txBody>
      </p:sp>
      <p:sp>
        <p:nvSpPr>
          <p:cNvPr id="6" name="Tekstvak 5">
            <a:extLst>
              <a:ext uri="{FF2B5EF4-FFF2-40B4-BE49-F238E27FC236}">
                <a16:creationId xmlns:a16="http://schemas.microsoft.com/office/drawing/2014/main" id="{C006A83F-7A83-D8E0-5925-7F07BD6B5F5C}"/>
              </a:ext>
            </a:extLst>
          </p:cNvPr>
          <p:cNvSpPr txBox="1"/>
          <p:nvPr/>
        </p:nvSpPr>
        <p:spPr>
          <a:xfrm>
            <a:off x="419100" y="6073687"/>
            <a:ext cx="971445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1800" dirty="0">
                <a:solidFill>
                  <a:schemeClr val="tx1">
                    <a:lumMod val="95000"/>
                    <a:lumOff val="5000"/>
                  </a:schemeClr>
                </a:solidFill>
                <a:latin typeface="Open Sans"/>
                <a:ea typeface="Open Sans"/>
                <a:cs typeface="Open Sans"/>
              </a:rPr>
              <a:t>Zie voor meer info </a:t>
            </a:r>
            <a:r>
              <a:rPr lang="nl-NL" sz="1800" dirty="0">
                <a:solidFill>
                  <a:schemeClr val="tx1">
                    <a:lumMod val="95000"/>
                    <a:lumOff val="5000"/>
                  </a:schemeClr>
                </a:solidFill>
                <a:latin typeface="Open Sans"/>
                <a:ea typeface="Open Sans"/>
                <a:cs typeface="Open Sans"/>
                <a:hlinkClick r:id="rId6"/>
              </a:rPr>
              <a:t>hoofdstuk </a:t>
            </a:r>
            <a:r>
              <a:rPr lang="nl-NL" dirty="0">
                <a:solidFill>
                  <a:schemeClr val="tx1">
                    <a:lumMod val="95000"/>
                    <a:lumOff val="5000"/>
                  </a:schemeClr>
                </a:solidFill>
                <a:latin typeface="Open Sans"/>
                <a:ea typeface="Open Sans"/>
                <a:cs typeface="Open Sans"/>
                <a:hlinkClick r:id="rId6"/>
              </a:rPr>
              <a:t>Bewonersinitiatieven in beeld</a:t>
            </a:r>
            <a:r>
              <a:rPr lang="nl-NL" sz="1800" dirty="0">
                <a:solidFill>
                  <a:schemeClr val="tx1">
                    <a:lumMod val="95000"/>
                    <a:lumOff val="5000"/>
                  </a:schemeClr>
                </a:solidFill>
                <a:latin typeface="Open Sans"/>
                <a:ea typeface="Open Sans"/>
                <a:cs typeface="Open Sans"/>
                <a:hlinkClick r:id="rId6"/>
              </a:rPr>
              <a:t> </a:t>
            </a:r>
            <a:r>
              <a:rPr lang="nl-NL" sz="1800" dirty="0">
                <a:solidFill>
                  <a:schemeClr val="tx1">
                    <a:lumMod val="95000"/>
                    <a:lumOff val="5000"/>
                  </a:schemeClr>
                </a:solidFill>
                <a:latin typeface="Open Sans"/>
                <a:ea typeface="Open Sans"/>
                <a:cs typeface="Open Sans"/>
              </a:rPr>
              <a:t>in de Lokale Energie Monitor </a:t>
            </a:r>
            <a:r>
              <a:rPr lang="nl-NL"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(uitgevoerd in opdracht van RVO)</a:t>
            </a:r>
            <a:endParaRPr kumimoji="0" lang="nl-NL" u="none" strike="noStrike" cap="none" spc="0" normalizeH="0" baseline="0" dirty="0">
              <a:ln>
                <a:noFill/>
              </a:ln>
              <a:solidFill>
                <a:schemeClr val="tx1">
                  <a:lumMod val="95000"/>
                  <a:lumOff val="5000"/>
                </a:schemeClr>
              </a:solidFill>
              <a:effectLst/>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279439311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6BDDCA4-68BD-DA55-FF75-F5B75A6316F0}"/>
            </a:ext>
          </a:extLst>
        </p:cNvPr>
        <p:cNvGrpSpPr/>
        <p:nvPr/>
      </p:nvGrpSpPr>
      <p:grpSpPr>
        <a:xfrm>
          <a:off x="0" y="0"/>
          <a:ext cx="0" cy="0"/>
          <a:chOff x="0" y="0"/>
          <a:chExt cx="0" cy="0"/>
        </a:xfrm>
      </p:grpSpPr>
      <p:sp>
        <p:nvSpPr>
          <p:cNvPr id="406" name="Rectangle 4">
            <a:extLst>
              <a:ext uri="{FF2B5EF4-FFF2-40B4-BE49-F238E27FC236}">
                <a16:creationId xmlns:a16="http://schemas.microsoft.com/office/drawing/2014/main" id="{618D9736-53B2-2087-9643-B99FA08DA98A}"/>
              </a:ext>
            </a:extLst>
          </p:cNvPr>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a:extLst>
              <a:ext uri="{FF2B5EF4-FFF2-40B4-BE49-F238E27FC236}">
                <a16:creationId xmlns:a16="http://schemas.microsoft.com/office/drawing/2014/main" id="{5DA67A3F-A9E7-A169-DF5B-702D5496AE83}"/>
              </a:ext>
            </a:extLst>
          </p:cNvPr>
          <p:cNvSpPr txBox="1"/>
          <p:nvPr/>
        </p:nvSpPr>
        <p:spPr>
          <a:xfrm>
            <a:off x="854608" y="2877599"/>
            <a:ext cx="6819407" cy="463973"/>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gn="l">
              <a:lnSpc>
                <a:spcPct val="150000"/>
              </a:lnSpc>
              <a:buFont typeface="Arial" panose="020B0604020202020204" pitchFamily="34" charset="0"/>
              <a:buChar char="•"/>
            </a:pPr>
            <a:endParaRPr lang="nl-NL" sz="1800" dirty="0">
              <a:solidFill>
                <a:srgbClr val="000000"/>
              </a:solidFill>
              <a:latin typeface="Open Sans"/>
              <a:cs typeface="Open Sans" panose="020B0606030504020204" pitchFamily="34" charset="0"/>
            </a:endParaRPr>
          </a:p>
        </p:txBody>
      </p:sp>
      <p:sp>
        <p:nvSpPr>
          <p:cNvPr id="409" name="Rectangle 6">
            <a:extLst>
              <a:ext uri="{FF2B5EF4-FFF2-40B4-BE49-F238E27FC236}">
                <a16:creationId xmlns:a16="http://schemas.microsoft.com/office/drawing/2014/main" id="{D4664EFD-F89E-4535-76F0-71E691D287C5}"/>
              </a:ext>
            </a:extLst>
          </p:cNvPr>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Subtitle 2">
            <a:extLst>
              <a:ext uri="{FF2B5EF4-FFF2-40B4-BE49-F238E27FC236}">
                <a16:creationId xmlns:a16="http://schemas.microsoft.com/office/drawing/2014/main" id="{A221C666-0AB4-EBED-3921-9E28140A20B3}"/>
              </a:ext>
            </a:extLst>
          </p:cNvPr>
          <p:cNvSpPr txBox="1"/>
          <p:nvPr/>
        </p:nvSpPr>
        <p:spPr>
          <a:xfrm>
            <a:off x="865982" y="1494457"/>
            <a:ext cx="10049383"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Bewonersinitiatieven</a:t>
            </a:r>
          </a:p>
        </p:txBody>
      </p:sp>
      <p:pic>
        <p:nvPicPr>
          <p:cNvPr id="2" name="Graphic 1" descr="Groep silhouet">
            <a:extLst>
              <a:ext uri="{FF2B5EF4-FFF2-40B4-BE49-F238E27FC236}">
                <a16:creationId xmlns:a16="http://schemas.microsoft.com/office/drawing/2014/main" id="{23CCE636-1C19-3D74-50B0-ED0E774BDBB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66464" y="215445"/>
            <a:ext cx="769442" cy="769442"/>
          </a:xfrm>
          <a:prstGeom prst="rect">
            <a:avLst/>
          </a:prstGeom>
        </p:spPr>
      </p:pic>
      <p:pic>
        <p:nvPicPr>
          <p:cNvPr id="3" name="Afbeelding 2">
            <a:extLst>
              <a:ext uri="{FF2B5EF4-FFF2-40B4-BE49-F238E27FC236}">
                <a16:creationId xmlns:a16="http://schemas.microsoft.com/office/drawing/2014/main" id="{04C0DC6F-9526-B0E3-D195-83860CBF0629}"/>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
        <p:nvSpPr>
          <p:cNvPr id="9" name="Subtitle 2">
            <a:extLst>
              <a:ext uri="{FF2B5EF4-FFF2-40B4-BE49-F238E27FC236}">
                <a16:creationId xmlns:a16="http://schemas.microsoft.com/office/drawing/2014/main" id="{525FB6CC-FE49-2B6C-47CB-06B0BB15F92D}"/>
              </a:ext>
            </a:extLst>
          </p:cNvPr>
          <p:cNvSpPr txBox="1"/>
          <p:nvPr/>
        </p:nvSpPr>
        <p:spPr>
          <a:xfrm>
            <a:off x="865982" y="2345181"/>
            <a:ext cx="10708702" cy="2382062"/>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rgbClr val="000000"/>
                </a:solidFill>
                <a:latin typeface="Open Sans"/>
              </a:rPr>
              <a:t>De meest voorkomende activiteiten zijn </a:t>
            </a:r>
            <a:r>
              <a:rPr lang="nl-NL" sz="1800" b="1" dirty="0">
                <a:solidFill>
                  <a:srgbClr val="000000"/>
                </a:solidFill>
                <a:latin typeface="Open Sans"/>
              </a:rPr>
              <a:t>informatieavonden</a:t>
            </a:r>
            <a:r>
              <a:rPr lang="nl-NL" sz="1800" dirty="0">
                <a:solidFill>
                  <a:srgbClr val="000000"/>
                </a:solidFill>
                <a:latin typeface="Open Sans"/>
              </a:rPr>
              <a:t> (68%), </a:t>
            </a:r>
            <a:r>
              <a:rPr lang="nl-NL" sz="1800" b="1" dirty="0">
                <a:solidFill>
                  <a:srgbClr val="000000"/>
                </a:solidFill>
                <a:latin typeface="Open Sans"/>
              </a:rPr>
              <a:t>advies over subsidies</a:t>
            </a:r>
            <a:r>
              <a:rPr lang="nl-NL" sz="1800" dirty="0">
                <a:solidFill>
                  <a:srgbClr val="000000"/>
                </a:solidFill>
                <a:latin typeface="Open Sans"/>
              </a:rPr>
              <a:t> (52%) en </a:t>
            </a:r>
            <a:r>
              <a:rPr lang="nl-NL" sz="1800" b="1" dirty="0">
                <a:solidFill>
                  <a:srgbClr val="000000"/>
                </a:solidFill>
                <a:latin typeface="Open Sans"/>
              </a:rPr>
              <a:t>warmtescans</a:t>
            </a:r>
            <a:r>
              <a:rPr lang="nl-NL" sz="1800" dirty="0">
                <a:solidFill>
                  <a:srgbClr val="000000"/>
                </a:solidFill>
                <a:latin typeface="Open Sans"/>
              </a:rPr>
              <a:t> (49%). </a:t>
            </a:r>
          </a:p>
          <a:p>
            <a:pPr marL="285750" indent="-285750">
              <a:lnSpc>
                <a:spcPct val="150000"/>
              </a:lnSpc>
              <a:buFont typeface="Arial" panose="020B0604020202020204" pitchFamily="34" charset="0"/>
              <a:buChar char="•"/>
            </a:pPr>
            <a:r>
              <a:rPr lang="nl-NL" sz="1800" dirty="0">
                <a:solidFill>
                  <a:srgbClr val="000000"/>
                </a:solidFill>
                <a:latin typeface="Open Sans"/>
              </a:rPr>
              <a:t>83% van de initiatieven werkt samen met andere </a:t>
            </a:r>
            <a:r>
              <a:rPr lang="nl-NL" sz="1800" b="1" dirty="0">
                <a:solidFill>
                  <a:srgbClr val="000000"/>
                </a:solidFill>
                <a:latin typeface="Open Sans"/>
              </a:rPr>
              <a:t>bewonersinitiatieven</a:t>
            </a:r>
            <a:r>
              <a:rPr lang="nl-NL" sz="1800" dirty="0">
                <a:solidFill>
                  <a:srgbClr val="000000"/>
                </a:solidFill>
                <a:latin typeface="Open Sans"/>
              </a:rPr>
              <a:t> en 74% met </a:t>
            </a:r>
            <a:r>
              <a:rPr lang="nl-NL" sz="1800" b="1" dirty="0">
                <a:solidFill>
                  <a:srgbClr val="000000"/>
                </a:solidFill>
                <a:latin typeface="Open Sans"/>
              </a:rPr>
              <a:t>gemeenten</a:t>
            </a:r>
            <a:r>
              <a:rPr lang="nl-NL" sz="1800" dirty="0">
                <a:solidFill>
                  <a:srgbClr val="000000"/>
                </a:solidFill>
                <a:latin typeface="Open Sans"/>
              </a:rPr>
              <a:t>. Daarnaast heeft 21% contact met </a:t>
            </a:r>
            <a:r>
              <a:rPr lang="nl-NL" sz="1800" b="1" dirty="0">
                <a:solidFill>
                  <a:srgbClr val="000000"/>
                </a:solidFill>
                <a:latin typeface="Open Sans"/>
              </a:rPr>
              <a:t>woningcorporaties. </a:t>
            </a:r>
          </a:p>
          <a:p>
            <a:pPr marL="285750" indent="-285750">
              <a:lnSpc>
                <a:spcPct val="150000"/>
              </a:lnSpc>
              <a:buFont typeface="Arial" panose="020B0604020202020204" pitchFamily="34" charset="0"/>
              <a:buChar char="•"/>
            </a:pPr>
            <a:endParaRPr lang="nl-NL" sz="1800" b="0" i="0" dirty="0">
              <a:solidFill>
                <a:srgbClr val="000000"/>
              </a:solidFill>
              <a:effectLst/>
              <a:latin typeface="Open Sans" panose="020B0606030504020204" pitchFamily="34" charset="0"/>
            </a:endParaRPr>
          </a:p>
        </p:txBody>
      </p:sp>
      <p:sp>
        <p:nvSpPr>
          <p:cNvPr id="6" name="Tekstvak 5">
            <a:extLst>
              <a:ext uri="{FF2B5EF4-FFF2-40B4-BE49-F238E27FC236}">
                <a16:creationId xmlns:a16="http://schemas.microsoft.com/office/drawing/2014/main" id="{12980059-362B-2C17-B94E-93964A0B2A12}"/>
              </a:ext>
            </a:extLst>
          </p:cNvPr>
          <p:cNvSpPr txBox="1"/>
          <p:nvPr/>
        </p:nvSpPr>
        <p:spPr>
          <a:xfrm>
            <a:off x="419100" y="6073687"/>
            <a:ext cx="988060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Zie voor meer info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hlinkClick r:id="rId6"/>
              </a:rPr>
              <a:t>hoofdstuk </a:t>
            </a:r>
            <a:r>
              <a:rPr lang="nl-NL"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hlinkClick r:id="rId6"/>
              </a:rPr>
              <a:t>Bewonersinitiatieven in beeld</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hlinkClick r:id="rId6"/>
              </a:rPr>
              <a:t>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 de Lokale Energie Monitor </a:t>
            </a:r>
            <a:r>
              <a:rPr lang="nl-NL"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(uitgevoerd in opdracht van RVO)</a:t>
            </a:r>
            <a:endParaRPr kumimoji="0" lang="nl-NL" u="none" strike="noStrike" cap="none" spc="0" normalizeH="0" baseline="0" dirty="0">
              <a:ln>
                <a:noFill/>
              </a:ln>
              <a:solidFill>
                <a:schemeClr val="tx1">
                  <a:lumMod val="95000"/>
                  <a:lumOff val="5000"/>
                </a:schemeClr>
              </a:solidFill>
              <a:effectLst/>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65723053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36905F8-7578-E877-1C6F-1F7A2545EAFF}"/>
            </a:ext>
          </a:extLst>
        </p:cNvPr>
        <p:cNvGrpSpPr/>
        <p:nvPr/>
      </p:nvGrpSpPr>
      <p:grpSpPr>
        <a:xfrm>
          <a:off x="0" y="0"/>
          <a:ext cx="0" cy="0"/>
          <a:chOff x="0" y="0"/>
          <a:chExt cx="0" cy="0"/>
        </a:xfrm>
      </p:grpSpPr>
      <p:sp>
        <p:nvSpPr>
          <p:cNvPr id="406" name="Rectangle 4">
            <a:extLst>
              <a:ext uri="{FF2B5EF4-FFF2-40B4-BE49-F238E27FC236}">
                <a16:creationId xmlns:a16="http://schemas.microsoft.com/office/drawing/2014/main" id="{89FC8113-98BB-65E0-28D1-27459FAC9421}"/>
              </a:ext>
            </a:extLst>
          </p:cNvPr>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a:extLst>
              <a:ext uri="{FF2B5EF4-FFF2-40B4-BE49-F238E27FC236}">
                <a16:creationId xmlns:a16="http://schemas.microsoft.com/office/drawing/2014/main" id="{98099103-E6CD-1D56-0547-7C6B5B7F0E95}"/>
              </a:ext>
            </a:extLst>
          </p:cNvPr>
          <p:cNvSpPr txBox="1"/>
          <p:nvPr/>
        </p:nvSpPr>
        <p:spPr>
          <a:xfrm>
            <a:off x="854608" y="2877599"/>
            <a:ext cx="6819407" cy="463973"/>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gn="l">
              <a:lnSpc>
                <a:spcPct val="150000"/>
              </a:lnSpc>
              <a:buFont typeface="Arial" panose="020B0604020202020204" pitchFamily="34" charset="0"/>
              <a:buChar char="•"/>
            </a:pPr>
            <a:endParaRPr lang="nl-NL" sz="1800" dirty="0">
              <a:solidFill>
                <a:srgbClr val="000000"/>
              </a:solidFill>
              <a:latin typeface="Open Sans"/>
              <a:cs typeface="Open Sans" panose="020B0606030504020204" pitchFamily="34" charset="0"/>
            </a:endParaRPr>
          </a:p>
        </p:txBody>
      </p:sp>
      <p:sp>
        <p:nvSpPr>
          <p:cNvPr id="409" name="Rectangle 6">
            <a:extLst>
              <a:ext uri="{FF2B5EF4-FFF2-40B4-BE49-F238E27FC236}">
                <a16:creationId xmlns:a16="http://schemas.microsoft.com/office/drawing/2014/main" id="{4D44AD67-355F-F6E8-05D5-0EA442CFC65E}"/>
              </a:ext>
            </a:extLst>
          </p:cNvPr>
          <p:cNvSpPr txBox="1"/>
          <p:nvPr/>
        </p:nvSpPr>
        <p:spPr>
          <a:xfrm>
            <a:off x="868258" y="2768339"/>
            <a:ext cx="4754620" cy="38106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Groep silhouet">
            <a:extLst>
              <a:ext uri="{FF2B5EF4-FFF2-40B4-BE49-F238E27FC236}">
                <a16:creationId xmlns:a16="http://schemas.microsoft.com/office/drawing/2014/main" id="{537E194E-2AAF-A958-6230-30AC82CD969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66464" y="215445"/>
            <a:ext cx="769442" cy="769442"/>
          </a:xfrm>
          <a:prstGeom prst="rect">
            <a:avLst/>
          </a:prstGeom>
        </p:spPr>
      </p:pic>
      <p:pic>
        <p:nvPicPr>
          <p:cNvPr id="3" name="Afbeelding 2">
            <a:extLst>
              <a:ext uri="{FF2B5EF4-FFF2-40B4-BE49-F238E27FC236}">
                <a16:creationId xmlns:a16="http://schemas.microsoft.com/office/drawing/2014/main" id="{EC869B0C-40D6-6877-E69B-FB862157481E}"/>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5" name="Afbeelding 4">
            <a:extLst>
              <a:ext uri="{FF2B5EF4-FFF2-40B4-BE49-F238E27FC236}">
                <a16:creationId xmlns:a16="http://schemas.microsoft.com/office/drawing/2014/main" id="{43613B48-825A-916D-3DFC-69F28D46F9A5}"/>
              </a:ext>
            </a:extLst>
          </p:cNvPr>
          <p:cNvPicPr>
            <a:picLocks noChangeAspect="1"/>
          </p:cNvPicPr>
          <p:nvPr/>
        </p:nvPicPr>
        <p:blipFill>
          <a:blip r:embed="rId6"/>
          <a:stretch>
            <a:fillRect/>
          </a:stretch>
        </p:blipFill>
        <p:spPr>
          <a:xfrm>
            <a:off x="2404285" y="984887"/>
            <a:ext cx="8186550" cy="5374230"/>
          </a:xfrm>
          <a:prstGeom prst="rect">
            <a:avLst/>
          </a:prstGeom>
        </p:spPr>
      </p:pic>
    </p:spTree>
    <p:extLst>
      <p:ext uri="{BB962C8B-B14F-4D97-AF65-F5344CB8AC3E}">
        <p14:creationId xmlns:p14="http://schemas.microsoft.com/office/powerpoint/2010/main" val="715702944"/>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DA002E4-8280-4EBD-EC95-70E809B6BA47}"/>
            </a:ext>
          </a:extLst>
        </p:cNvPr>
        <p:cNvGrpSpPr/>
        <p:nvPr/>
      </p:nvGrpSpPr>
      <p:grpSpPr>
        <a:xfrm>
          <a:off x="0" y="0"/>
          <a:ext cx="0" cy="0"/>
          <a:chOff x="0" y="0"/>
          <a:chExt cx="0" cy="0"/>
        </a:xfrm>
      </p:grpSpPr>
      <p:sp>
        <p:nvSpPr>
          <p:cNvPr id="406" name="Rectangle 4">
            <a:extLst>
              <a:ext uri="{FF2B5EF4-FFF2-40B4-BE49-F238E27FC236}">
                <a16:creationId xmlns:a16="http://schemas.microsoft.com/office/drawing/2014/main" id="{E0D613FA-E0ED-3622-4D14-072DB60D7B46}"/>
              </a:ext>
            </a:extLst>
          </p:cNvPr>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a:extLst>
              <a:ext uri="{FF2B5EF4-FFF2-40B4-BE49-F238E27FC236}">
                <a16:creationId xmlns:a16="http://schemas.microsoft.com/office/drawing/2014/main" id="{494E3BEA-49BC-6A56-2F18-560C463421D0}"/>
              </a:ext>
            </a:extLst>
          </p:cNvPr>
          <p:cNvSpPr txBox="1"/>
          <p:nvPr/>
        </p:nvSpPr>
        <p:spPr>
          <a:xfrm>
            <a:off x="854608" y="2877599"/>
            <a:ext cx="6819407" cy="463973"/>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gn="l">
              <a:lnSpc>
                <a:spcPct val="150000"/>
              </a:lnSpc>
              <a:buFont typeface="Arial" panose="020B0604020202020204" pitchFamily="34" charset="0"/>
              <a:buChar char="•"/>
            </a:pPr>
            <a:endParaRPr lang="nl-NL" sz="1800" dirty="0">
              <a:solidFill>
                <a:srgbClr val="000000"/>
              </a:solidFill>
              <a:latin typeface="Open Sans"/>
              <a:cs typeface="Open Sans" panose="020B0606030504020204" pitchFamily="34" charset="0"/>
            </a:endParaRPr>
          </a:p>
        </p:txBody>
      </p:sp>
      <p:sp>
        <p:nvSpPr>
          <p:cNvPr id="409" name="Rectangle 6">
            <a:extLst>
              <a:ext uri="{FF2B5EF4-FFF2-40B4-BE49-F238E27FC236}">
                <a16:creationId xmlns:a16="http://schemas.microsoft.com/office/drawing/2014/main" id="{9D6FA427-F370-B381-2035-9D4D0C4C6A60}"/>
              </a:ext>
            </a:extLst>
          </p:cNvPr>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Groep silhouet">
            <a:extLst>
              <a:ext uri="{FF2B5EF4-FFF2-40B4-BE49-F238E27FC236}">
                <a16:creationId xmlns:a16="http://schemas.microsoft.com/office/drawing/2014/main" id="{41A66A2B-CA2A-3868-0B9D-438326F3C8C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66464" y="215445"/>
            <a:ext cx="769442" cy="769442"/>
          </a:xfrm>
          <a:prstGeom prst="rect">
            <a:avLst/>
          </a:prstGeom>
        </p:spPr>
      </p:pic>
      <p:pic>
        <p:nvPicPr>
          <p:cNvPr id="3" name="Afbeelding 2">
            <a:extLst>
              <a:ext uri="{FF2B5EF4-FFF2-40B4-BE49-F238E27FC236}">
                <a16:creationId xmlns:a16="http://schemas.microsoft.com/office/drawing/2014/main" id="{A38F8611-16AB-9746-5892-B8109E199ACC}"/>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6" name="Afbeelding 5">
            <a:extLst>
              <a:ext uri="{FF2B5EF4-FFF2-40B4-BE49-F238E27FC236}">
                <a16:creationId xmlns:a16="http://schemas.microsoft.com/office/drawing/2014/main" id="{A5B66131-C1FA-EEAD-669A-18A4F3FDDDC7}"/>
              </a:ext>
            </a:extLst>
          </p:cNvPr>
          <p:cNvPicPr>
            <a:picLocks noChangeAspect="1"/>
          </p:cNvPicPr>
          <p:nvPr/>
        </p:nvPicPr>
        <p:blipFill>
          <a:blip r:embed="rId6"/>
          <a:stretch>
            <a:fillRect/>
          </a:stretch>
        </p:blipFill>
        <p:spPr>
          <a:xfrm>
            <a:off x="2245489" y="950162"/>
            <a:ext cx="8472669" cy="5812412"/>
          </a:xfrm>
          <a:prstGeom prst="rect">
            <a:avLst/>
          </a:prstGeom>
        </p:spPr>
      </p:pic>
    </p:spTree>
    <p:extLst>
      <p:ext uri="{BB962C8B-B14F-4D97-AF65-F5344CB8AC3E}">
        <p14:creationId xmlns:p14="http://schemas.microsoft.com/office/powerpoint/2010/main" val="2697097311"/>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BDECD30-DD0A-97AB-6FEF-9BC72EACAF8A}"/>
            </a:ext>
          </a:extLst>
        </p:cNvPr>
        <p:cNvGrpSpPr/>
        <p:nvPr/>
      </p:nvGrpSpPr>
      <p:grpSpPr>
        <a:xfrm>
          <a:off x="0" y="0"/>
          <a:ext cx="0" cy="0"/>
          <a:chOff x="0" y="0"/>
          <a:chExt cx="0" cy="0"/>
        </a:xfrm>
      </p:grpSpPr>
      <p:sp>
        <p:nvSpPr>
          <p:cNvPr id="406" name="Rectangle 4">
            <a:extLst>
              <a:ext uri="{FF2B5EF4-FFF2-40B4-BE49-F238E27FC236}">
                <a16:creationId xmlns:a16="http://schemas.microsoft.com/office/drawing/2014/main" id="{6ED41EAC-EC4A-4539-242A-708CC992ACA2}"/>
              </a:ext>
            </a:extLst>
          </p:cNvPr>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a:extLst>
              <a:ext uri="{FF2B5EF4-FFF2-40B4-BE49-F238E27FC236}">
                <a16:creationId xmlns:a16="http://schemas.microsoft.com/office/drawing/2014/main" id="{1AA76809-D2DE-16B8-9217-95CD0424C198}"/>
              </a:ext>
            </a:extLst>
          </p:cNvPr>
          <p:cNvSpPr txBox="1"/>
          <p:nvPr/>
        </p:nvSpPr>
        <p:spPr>
          <a:xfrm>
            <a:off x="854608" y="2877599"/>
            <a:ext cx="6819407" cy="463973"/>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gn="l">
              <a:lnSpc>
                <a:spcPct val="150000"/>
              </a:lnSpc>
              <a:buFont typeface="Arial" panose="020B0604020202020204" pitchFamily="34" charset="0"/>
              <a:buChar char="•"/>
            </a:pPr>
            <a:endParaRPr lang="nl-NL" sz="1800" dirty="0">
              <a:solidFill>
                <a:srgbClr val="000000"/>
              </a:solidFill>
              <a:latin typeface="Open Sans"/>
              <a:cs typeface="Open Sans" panose="020B0606030504020204" pitchFamily="34" charset="0"/>
            </a:endParaRPr>
          </a:p>
        </p:txBody>
      </p:sp>
      <p:sp>
        <p:nvSpPr>
          <p:cNvPr id="409" name="Rectangle 6">
            <a:extLst>
              <a:ext uri="{FF2B5EF4-FFF2-40B4-BE49-F238E27FC236}">
                <a16:creationId xmlns:a16="http://schemas.microsoft.com/office/drawing/2014/main" id="{A568FA1F-421B-8580-C6F1-1FA91D65EB3B}"/>
              </a:ext>
            </a:extLst>
          </p:cNvPr>
          <p:cNvSpPr txBox="1"/>
          <p:nvPr/>
        </p:nvSpPr>
        <p:spPr>
          <a:xfrm>
            <a:off x="868258" y="2768339"/>
            <a:ext cx="4754620" cy="38106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Groep silhouet">
            <a:extLst>
              <a:ext uri="{FF2B5EF4-FFF2-40B4-BE49-F238E27FC236}">
                <a16:creationId xmlns:a16="http://schemas.microsoft.com/office/drawing/2014/main" id="{88E80355-5269-12A3-12CB-DC1C76B50B7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66464" y="215445"/>
            <a:ext cx="769442" cy="769442"/>
          </a:xfrm>
          <a:prstGeom prst="rect">
            <a:avLst/>
          </a:prstGeom>
        </p:spPr>
      </p:pic>
      <p:pic>
        <p:nvPicPr>
          <p:cNvPr id="3" name="Afbeelding 2">
            <a:extLst>
              <a:ext uri="{FF2B5EF4-FFF2-40B4-BE49-F238E27FC236}">
                <a16:creationId xmlns:a16="http://schemas.microsoft.com/office/drawing/2014/main" id="{2FDDA864-2CA7-34E8-8636-C2466FB6B354}"/>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5" name="Afbeelding 4">
            <a:extLst>
              <a:ext uri="{FF2B5EF4-FFF2-40B4-BE49-F238E27FC236}">
                <a16:creationId xmlns:a16="http://schemas.microsoft.com/office/drawing/2014/main" id="{67A4FE68-B896-9325-48E8-A2AB11C20CCE}"/>
              </a:ext>
            </a:extLst>
          </p:cNvPr>
          <p:cNvPicPr>
            <a:picLocks noChangeAspect="1"/>
          </p:cNvPicPr>
          <p:nvPr/>
        </p:nvPicPr>
        <p:blipFill>
          <a:blip r:embed="rId6"/>
          <a:stretch>
            <a:fillRect/>
          </a:stretch>
        </p:blipFill>
        <p:spPr>
          <a:xfrm>
            <a:off x="2372810" y="892077"/>
            <a:ext cx="8380071" cy="5710048"/>
          </a:xfrm>
          <a:prstGeom prst="rect">
            <a:avLst/>
          </a:prstGeom>
        </p:spPr>
      </p:pic>
    </p:spTree>
    <p:extLst>
      <p:ext uri="{BB962C8B-B14F-4D97-AF65-F5344CB8AC3E}">
        <p14:creationId xmlns:p14="http://schemas.microsoft.com/office/powerpoint/2010/main" val="625151313"/>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4E2F2FB-237A-0B3D-0C1D-EA6ACBCC7D14}"/>
            </a:ext>
          </a:extLst>
        </p:cNvPr>
        <p:cNvGrpSpPr/>
        <p:nvPr/>
      </p:nvGrpSpPr>
      <p:grpSpPr>
        <a:xfrm>
          <a:off x="0" y="0"/>
          <a:ext cx="0" cy="0"/>
          <a:chOff x="0" y="0"/>
          <a:chExt cx="0" cy="0"/>
        </a:xfrm>
      </p:grpSpPr>
      <p:sp>
        <p:nvSpPr>
          <p:cNvPr id="406" name="Rectangle 4">
            <a:extLst>
              <a:ext uri="{FF2B5EF4-FFF2-40B4-BE49-F238E27FC236}">
                <a16:creationId xmlns:a16="http://schemas.microsoft.com/office/drawing/2014/main" id="{8DE14F42-BE8A-6900-5271-4D34C095888C}"/>
              </a:ext>
            </a:extLst>
          </p:cNvPr>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a:extLst>
              <a:ext uri="{FF2B5EF4-FFF2-40B4-BE49-F238E27FC236}">
                <a16:creationId xmlns:a16="http://schemas.microsoft.com/office/drawing/2014/main" id="{8AAEEA3D-346F-0E95-BE1F-8242D6C8B2D0}"/>
              </a:ext>
            </a:extLst>
          </p:cNvPr>
          <p:cNvSpPr txBox="1"/>
          <p:nvPr/>
        </p:nvSpPr>
        <p:spPr>
          <a:xfrm>
            <a:off x="854608" y="2877599"/>
            <a:ext cx="6819407" cy="463973"/>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gn="l">
              <a:lnSpc>
                <a:spcPct val="150000"/>
              </a:lnSpc>
              <a:buFont typeface="Arial" panose="020B0604020202020204" pitchFamily="34" charset="0"/>
              <a:buChar char="•"/>
            </a:pPr>
            <a:endParaRPr lang="nl-NL" sz="1800" dirty="0">
              <a:solidFill>
                <a:srgbClr val="000000"/>
              </a:solidFill>
              <a:latin typeface="Open Sans"/>
              <a:cs typeface="Open Sans" panose="020B0606030504020204" pitchFamily="34" charset="0"/>
            </a:endParaRPr>
          </a:p>
        </p:txBody>
      </p:sp>
      <p:sp>
        <p:nvSpPr>
          <p:cNvPr id="409" name="Rectangle 6">
            <a:extLst>
              <a:ext uri="{FF2B5EF4-FFF2-40B4-BE49-F238E27FC236}">
                <a16:creationId xmlns:a16="http://schemas.microsoft.com/office/drawing/2014/main" id="{8E3C2122-1643-31C2-1C85-345E79DB7B6E}"/>
              </a:ext>
            </a:extLst>
          </p:cNvPr>
          <p:cNvSpPr txBox="1"/>
          <p:nvPr/>
        </p:nvSpPr>
        <p:spPr>
          <a:xfrm>
            <a:off x="868258" y="2768339"/>
            <a:ext cx="4754620" cy="38106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Groep silhouet">
            <a:extLst>
              <a:ext uri="{FF2B5EF4-FFF2-40B4-BE49-F238E27FC236}">
                <a16:creationId xmlns:a16="http://schemas.microsoft.com/office/drawing/2014/main" id="{43CE1686-E3E2-8B67-22B9-A9FAC442549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66464" y="215445"/>
            <a:ext cx="769442" cy="769442"/>
          </a:xfrm>
          <a:prstGeom prst="rect">
            <a:avLst/>
          </a:prstGeom>
        </p:spPr>
      </p:pic>
      <p:pic>
        <p:nvPicPr>
          <p:cNvPr id="3" name="Afbeelding 2">
            <a:extLst>
              <a:ext uri="{FF2B5EF4-FFF2-40B4-BE49-F238E27FC236}">
                <a16:creationId xmlns:a16="http://schemas.microsoft.com/office/drawing/2014/main" id="{71B2012F-E4B0-3E7A-0BE7-253B42448559}"/>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
        <p:nvSpPr>
          <p:cNvPr id="7" name="Subtitle 2">
            <a:extLst>
              <a:ext uri="{FF2B5EF4-FFF2-40B4-BE49-F238E27FC236}">
                <a16:creationId xmlns:a16="http://schemas.microsoft.com/office/drawing/2014/main" id="{2B130C31-FD00-1ECD-92C6-D99CA0BB28D1}"/>
              </a:ext>
            </a:extLst>
          </p:cNvPr>
          <p:cNvSpPr txBox="1"/>
          <p:nvPr/>
        </p:nvSpPr>
        <p:spPr>
          <a:xfrm>
            <a:off x="1028229" y="1511880"/>
            <a:ext cx="8479891" cy="1143903"/>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Voorbeeld: </a:t>
            </a:r>
            <a:r>
              <a:rPr lang="nl-NL" sz="3600" b="1" dirty="0" err="1">
                <a:solidFill>
                  <a:schemeClr val="tx1">
                    <a:lumMod val="95000"/>
                    <a:lumOff val="5000"/>
                  </a:schemeClr>
                </a:solidFill>
                <a:latin typeface="Arial" panose="020B0604020202020204" pitchFamily="34" charset="0"/>
                <a:cs typeface="Arial" panose="020B0604020202020204" pitchFamily="34" charset="0"/>
              </a:rPr>
              <a:t>EnergieKronenberg</a:t>
            </a:r>
            <a:endParaRPr lang="nl-NL" sz="3600" b="1" dirty="0">
              <a:solidFill>
                <a:schemeClr val="tx1">
                  <a:lumMod val="95000"/>
                  <a:lumOff val="5000"/>
                </a:schemeClr>
              </a:solidFill>
              <a:latin typeface="Arial" panose="020B0604020202020204" pitchFamily="34" charset="0"/>
              <a:cs typeface="Arial" panose="020B0604020202020204" pitchFamily="34" charset="0"/>
            </a:endParaRPr>
          </a:p>
          <a:p>
            <a:r>
              <a:rPr lang="nl-NL" sz="2400" b="1" dirty="0">
                <a:solidFill>
                  <a:schemeClr val="tx1">
                    <a:lumMod val="95000"/>
                    <a:lumOff val="5000"/>
                  </a:schemeClr>
                </a:solidFill>
                <a:latin typeface="Arial" panose="020B0604020202020204" pitchFamily="34" charset="0"/>
                <a:ea typeface="Open Sans"/>
                <a:cs typeface="Arial" panose="020B0604020202020204" pitchFamily="34" charset="0"/>
              </a:rPr>
              <a:t>Kronenberg, Limburg</a:t>
            </a:r>
            <a:endParaRPr sz="3600" b="1" dirty="0">
              <a:solidFill>
                <a:schemeClr val="tx1">
                  <a:lumMod val="95000"/>
                  <a:lumOff val="5000"/>
                </a:schemeClr>
              </a:solidFill>
              <a:latin typeface="Arial" panose="020B0604020202020204" pitchFamily="34" charset="0"/>
              <a:ea typeface="Open Sans"/>
              <a:cs typeface="Arial" panose="020B0604020202020204" pitchFamily="34" charset="0"/>
            </a:endParaRPr>
          </a:p>
        </p:txBody>
      </p:sp>
      <p:sp>
        <p:nvSpPr>
          <p:cNvPr id="8" name="Subtitle 2">
            <a:extLst>
              <a:ext uri="{FF2B5EF4-FFF2-40B4-BE49-F238E27FC236}">
                <a16:creationId xmlns:a16="http://schemas.microsoft.com/office/drawing/2014/main" id="{8408D6A7-20FB-24AF-B766-56A79C7953F9}"/>
              </a:ext>
            </a:extLst>
          </p:cNvPr>
          <p:cNvSpPr txBox="1"/>
          <p:nvPr/>
        </p:nvSpPr>
        <p:spPr>
          <a:xfrm>
            <a:off x="1155551" y="2877599"/>
            <a:ext cx="9527882" cy="3885038"/>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rgbClr val="000000"/>
                </a:solidFill>
                <a:latin typeface="Open Sans"/>
              </a:rPr>
              <a:t>Doel: in 2030 het eerste </a:t>
            </a:r>
            <a:r>
              <a:rPr lang="nl-NL" sz="1800" dirty="0" err="1">
                <a:solidFill>
                  <a:srgbClr val="000000"/>
                </a:solidFill>
                <a:latin typeface="Open Sans"/>
              </a:rPr>
              <a:t>energieneutrale</a:t>
            </a:r>
            <a:r>
              <a:rPr lang="nl-NL" sz="1800" dirty="0">
                <a:solidFill>
                  <a:srgbClr val="000000"/>
                </a:solidFill>
                <a:latin typeface="Open Sans"/>
              </a:rPr>
              <a:t> dorp van Nederland</a:t>
            </a:r>
          </a:p>
          <a:p>
            <a:pPr marL="285750" indent="-285750">
              <a:lnSpc>
                <a:spcPct val="150000"/>
              </a:lnSpc>
              <a:buFont typeface="Arial" panose="020B0604020202020204" pitchFamily="34" charset="0"/>
              <a:buChar char="•"/>
            </a:pPr>
            <a:r>
              <a:rPr lang="nl-NL" sz="1800" dirty="0">
                <a:solidFill>
                  <a:srgbClr val="000000"/>
                </a:solidFill>
                <a:latin typeface="Open Sans"/>
              </a:rPr>
              <a:t>Stichting sinds 2014</a:t>
            </a:r>
          </a:p>
          <a:p>
            <a:pPr marL="285750" indent="-285750">
              <a:lnSpc>
                <a:spcPct val="150000"/>
              </a:lnSpc>
              <a:buFont typeface="Arial" panose="020B0604020202020204" pitchFamily="34" charset="0"/>
              <a:buChar char="•"/>
            </a:pPr>
            <a:r>
              <a:rPr lang="nl-NL" sz="1800" dirty="0">
                <a:solidFill>
                  <a:srgbClr val="000000"/>
                </a:solidFill>
                <a:latin typeface="Open Sans"/>
              </a:rPr>
              <a:t>Activiteiten: helft van de woningen heeft zonnepanelen, collectieve inkoopacties voor isolatie &amp; warmtepompen</a:t>
            </a:r>
          </a:p>
          <a:p>
            <a:pPr marL="285750" indent="-285750">
              <a:lnSpc>
                <a:spcPct val="150000"/>
              </a:lnSpc>
              <a:buFont typeface="Arial" panose="020B0604020202020204" pitchFamily="34" charset="0"/>
              <a:buChar char="•"/>
            </a:pPr>
            <a:r>
              <a:rPr lang="nl-NL" sz="1800" dirty="0">
                <a:solidFill>
                  <a:srgbClr val="000000"/>
                </a:solidFill>
                <a:latin typeface="Open Sans"/>
              </a:rPr>
              <a:t>Betrokkenheid van bewoners: themabijeenkomsten, </a:t>
            </a:r>
            <a:r>
              <a:rPr lang="nl-NL" sz="1800" dirty="0" err="1">
                <a:solidFill>
                  <a:srgbClr val="000000"/>
                </a:solidFill>
                <a:latin typeface="Open Sans"/>
              </a:rPr>
              <a:t>energiecoaching</a:t>
            </a:r>
            <a:r>
              <a:rPr lang="nl-NL" sz="1800" dirty="0">
                <a:solidFill>
                  <a:srgbClr val="000000"/>
                </a:solidFill>
                <a:latin typeface="Open Sans"/>
              </a:rPr>
              <a:t>, energiemarkten</a:t>
            </a:r>
          </a:p>
          <a:p>
            <a:pPr marL="285750" indent="-285750">
              <a:lnSpc>
                <a:spcPct val="150000"/>
              </a:lnSpc>
              <a:buFont typeface="Arial" panose="020B0604020202020204" pitchFamily="34" charset="0"/>
              <a:buChar char="•"/>
            </a:pPr>
            <a:r>
              <a:rPr lang="nl-NL" sz="1800" dirty="0">
                <a:solidFill>
                  <a:srgbClr val="000000"/>
                </a:solidFill>
                <a:latin typeface="Open Sans"/>
              </a:rPr>
              <a:t>2024: toekomstvisie voor </a:t>
            </a:r>
            <a:r>
              <a:rPr lang="nl-NL" sz="1800" dirty="0" err="1">
                <a:solidFill>
                  <a:srgbClr val="000000"/>
                </a:solidFill>
                <a:latin typeface="Open Sans"/>
              </a:rPr>
              <a:t>all-electric</a:t>
            </a:r>
            <a:r>
              <a:rPr lang="nl-NL" sz="1800" dirty="0">
                <a:solidFill>
                  <a:srgbClr val="000000"/>
                </a:solidFill>
                <a:latin typeface="Open Sans"/>
              </a:rPr>
              <a:t> en toekomstbestendig energiesysteem. </a:t>
            </a:r>
            <a:r>
              <a:rPr lang="nl-NL" sz="1800" dirty="0" err="1">
                <a:solidFill>
                  <a:srgbClr val="000000"/>
                </a:solidFill>
                <a:latin typeface="Open Sans"/>
              </a:rPr>
              <a:t>Energiehub</a:t>
            </a:r>
            <a:r>
              <a:rPr lang="nl-NL" sz="1800" dirty="0">
                <a:solidFill>
                  <a:srgbClr val="000000"/>
                </a:solidFill>
                <a:latin typeface="Open Sans"/>
              </a:rPr>
              <a:t> </a:t>
            </a:r>
            <a:r>
              <a:rPr lang="nl-NL" sz="1800" dirty="0" err="1">
                <a:solidFill>
                  <a:srgbClr val="000000"/>
                </a:solidFill>
                <a:latin typeface="Open Sans"/>
              </a:rPr>
              <a:t>Reindonckweg</a:t>
            </a:r>
            <a:r>
              <a:rPr lang="nl-NL" sz="1800" dirty="0">
                <a:solidFill>
                  <a:srgbClr val="000000"/>
                </a:solidFill>
                <a:latin typeface="Open Sans"/>
              </a:rPr>
              <a:t> voor concrete stappen naar lokale </a:t>
            </a:r>
            <a:r>
              <a:rPr lang="nl-NL" sz="1800" dirty="0" err="1">
                <a:solidFill>
                  <a:srgbClr val="000000"/>
                </a:solidFill>
                <a:latin typeface="Open Sans"/>
              </a:rPr>
              <a:t>energiemeenschap</a:t>
            </a:r>
            <a:endParaRPr lang="nl-NL" sz="1800" dirty="0">
              <a:solidFill>
                <a:srgbClr val="000000"/>
              </a:solidFill>
              <a:latin typeface="Open Sans"/>
            </a:endParaRPr>
          </a:p>
        </p:txBody>
      </p:sp>
    </p:spTree>
    <p:extLst>
      <p:ext uri="{BB962C8B-B14F-4D97-AF65-F5344CB8AC3E}">
        <p14:creationId xmlns:p14="http://schemas.microsoft.com/office/powerpoint/2010/main" val="3510394778"/>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FA0FCA8-CD03-3560-BF45-0CDCBE857170}"/>
            </a:ext>
          </a:extLst>
        </p:cNvPr>
        <p:cNvGrpSpPr/>
        <p:nvPr/>
      </p:nvGrpSpPr>
      <p:grpSpPr>
        <a:xfrm>
          <a:off x="0" y="0"/>
          <a:ext cx="0" cy="0"/>
          <a:chOff x="0" y="0"/>
          <a:chExt cx="0" cy="0"/>
        </a:xfrm>
      </p:grpSpPr>
      <p:sp>
        <p:nvSpPr>
          <p:cNvPr id="406" name="Rectangle 4">
            <a:extLst>
              <a:ext uri="{FF2B5EF4-FFF2-40B4-BE49-F238E27FC236}">
                <a16:creationId xmlns:a16="http://schemas.microsoft.com/office/drawing/2014/main" id="{4F4401C6-B647-5741-65C1-829CF0122E73}"/>
              </a:ext>
            </a:extLst>
          </p:cNvPr>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408" name="Subtitle 2">
            <a:extLst>
              <a:ext uri="{FF2B5EF4-FFF2-40B4-BE49-F238E27FC236}">
                <a16:creationId xmlns:a16="http://schemas.microsoft.com/office/drawing/2014/main" id="{57CFD16B-FCA6-0212-C93C-B842A461DFB3}"/>
              </a:ext>
            </a:extLst>
          </p:cNvPr>
          <p:cNvSpPr txBox="1"/>
          <p:nvPr/>
        </p:nvSpPr>
        <p:spPr>
          <a:xfrm>
            <a:off x="854608" y="2877599"/>
            <a:ext cx="6819407" cy="463973"/>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gn="l">
              <a:lnSpc>
                <a:spcPct val="150000"/>
              </a:lnSpc>
              <a:buFont typeface="Arial" panose="020B0604020202020204" pitchFamily="34" charset="0"/>
              <a:buChar char="•"/>
            </a:pPr>
            <a:endParaRPr lang="nl-NL" sz="1800" dirty="0">
              <a:solidFill>
                <a:srgbClr val="000000"/>
              </a:solidFill>
              <a:latin typeface="Open Sans"/>
              <a:cs typeface="Open Sans" panose="020B0606030504020204" pitchFamily="34" charset="0"/>
            </a:endParaRPr>
          </a:p>
        </p:txBody>
      </p:sp>
      <p:sp>
        <p:nvSpPr>
          <p:cNvPr id="409" name="Rectangle 6">
            <a:extLst>
              <a:ext uri="{FF2B5EF4-FFF2-40B4-BE49-F238E27FC236}">
                <a16:creationId xmlns:a16="http://schemas.microsoft.com/office/drawing/2014/main" id="{9FAFA848-B380-73C1-C11D-056DF829A36A}"/>
              </a:ext>
            </a:extLst>
          </p:cNvPr>
          <p:cNvSpPr txBox="1"/>
          <p:nvPr/>
        </p:nvSpPr>
        <p:spPr>
          <a:xfrm>
            <a:off x="868258" y="2768339"/>
            <a:ext cx="4754620" cy="38106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Groep silhouet">
            <a:extLst>
              <a:ext uri="{FF2B5EF4-FFF2-40B4-BE49-F238E27FC236}">
                <a16:creationId xmlns:a16="http://schemas.microsoft.com/office/drawing/2014/main" id="{9EED6CCF-D9BA-CCE1-F6A9-F5133894E30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66464" y="215445"/>
            <a:ext cx="769442" cy="769442"/>
          </a:xfrm>
          <a:prstGeom prst="rect">
            <a:avLst/>
          </a:prstGeom>
        </p:spPr>
      </p:pic>
      <p:pic>
        <p:nvPicPr>
          <p:cNvPr id="3" name="Afbeelding 2">
            <a:extLst>
              <a:ext uri="{FF2B5EF4-FFF2-40B4-BE49-F238E27FC236}">
                <a16:creationId xmlns:a16="http://schemas.microsoft.com/office/drawing/2014/main" id="{DFD1C168-2125-5645-FDC2-E85184E5888C}"/>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
        <p:nvSpPr>
          <p:cNvPr id="7" name="Subtitle 2">
            <a:extLst>
              <a:ext uri="{FF2B5EF4-FFF2-40B4-BE49-F238E27FC236}">
                <a16:creationId xmlns:a16="http://schemas.microsoft.com/office/drawing/2014/main" id="{19EEF0F6-5727-EAB9-275F-CB7D5A995F2F}"/>
              </a:ext>
            </a:extLst>
          </p:cNvPr>
          <p:cNvSpPr txBox="1"/>
          <p:nvPr/>
        </p:nvSpPr>
        <p:spPr>
          <a:xfrm>
            <a:off x="1028229" y="1511880"/>
            <a:ext cx="8787103" cy="1143903"/>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dirty="0">
                <a:solidFill>
                  <a:schemeClr val="tx1">
                    <a:lumMod val="95000"/>
                    <a:lumOff val="5000"/>
                  </a:schemeClr>
                </a:solidFill>
                <a:latin typeface="Arial" panose="020B0604020202020204" pitchFamily="34" charset="0"/>
                <a:cs typeface="Arial" panose="020B0604020202020204" pitchFamily="34" charset="0"/>
              </a:rPr>
              <a:t>Voorbeeld: Werkgroep Energierijk Zuid</a:t>
            </a:r>
          </a:p>
          <a:p>
            <a:r>
              <a:rPr lang="nl-NL" sz="2400" b="1" dirty="0">
                <a:solidFill>
                  <a:schemeClr val="tx1">
                    <a:lumMod val="95000"/>
                    <a:lumOff val="5000"/>
                  </a:schemeClr>
                </a:solidFill>
                <a:latin typeface="Arial" panose="020B0604020202020204" pitchFamily="34" charset="0"/>
                <a:ea typeface="Open Sans"/>
                <a:cs typeface="Arial" panose="020B0604020202020204" pitchFamily="34" charset="0"/>
              </a:rPr>
              <a:t>Wijchen, Gelderland</a:t>
            </a:r>
            <a:endParaRPr sz="3600" b="1" dirty="0">
              <a:solidFill>
                <a:schemeClr val="tx1">
                  <a:lumMod val="95000"/>
                  <a:lumOff val="5000"/>
                </a:schemeClr>
              </a:solidFill>
              <a:latin typeface="Arial" panose="020B0604020202020204" pitchFamily="34" charset="0"/>
              <a:ea typeface="Open Sans"/>
              <a:cs typeface="Arial" panose="020B0604020202020204" pitchFamily="34" charset="0"/>
            </a:endParaRPr>
          </a:p>
        </p:txBody>
      </p:sp>
      <p:sp>
        <p:nvSpPr>
          <p:cNvPr id="8" name="Subtitle 2">
            <a:extLst>
              <a:ext uri="{FF2B5EF4-FFF2-40B4-BE49-F238E27FC236}">
                <a16:creationId xmlns:a16="http://schemas.microsoft.com/office/drawing/2014/main" id="{BEA63419-D0E1-8CDA-633B-6B7600DEA1DD}"/>
              </a:ext>
            </a:extLst>
          </p:cNvPr>
          <p:cNvSpPr txBox="1"/>
          <p:nvPr/>
        </p:nvSpPr>
        <p:spPr>
          <a:xfrm>
            <a:off x="1155551" y="2877599"/>
            <a:ext cx="9527882" cy="3885038"/>
          </a:xfrm>
          <a:prstGeom prst="rect">
            <a:avLst/>
          </a:prstGeom>
          <a:ln w="12700">
            <a:miter lim="400000"/>
          </a:ln>
          <a:extLst>
            <a:ext uri="{C572A759-6A51-4108-AA02-DFA0A04FC94B}">
              <ma14:wrappingTextBoxFlag xmlns:ma14="http://schemas.microsoft.com/office/mac/drawingml/2011/main" xmlns="" val="1"/>
            </a:ext>
          </a:extLst>
        </p:spPr>
        <p:txBody>
          <a:bodyPr wrap="square" lIns="45719" tIns="45720" rIns="45719" bIns="45720" anchor="t">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pPr marL="285750" indent="-285750">
              <a:lnSpc>
                <a:spcPct val="150000"/>
              </a:lnSpc>
              <a:buFont typeface="Arial" panose="020B0604020202020204" pitchFamily="34" charset="0"/>
              <a:buChar char="•"/>
            </a:pPr>
            <a:r>
              <a:rPr lang="nl-NL" sz="1800" dirty="0">
                <a:solidFill>
                  <a:srgbClr val="000000"/>
                </a:solidFill>
                <a:latin typeface="Open Sans"/>
              </a:rPr>
              <a:t>Zelfstandige werkgroep zonder rechtsvorm</a:t>
            </a:r>
          </a:p>
          <a:p>
            <a:pPr marL="285750" indent="-285750">
              <a:lnSpc>
                <a:spcPct val="150000"/>
              </a:lnSpc>
              <a:buFont typeface="Arial" panose="020B0604020202020204" pitchFamily="34" charset="0"/>
              <a:buChar char="•"/>
            </a:pPr>
            <a:r>
              <a:rPr lang="nl-NL" sz="1800" dirty="0">
                <a:solidFill>
                  <a:srgbClr val="000000"/>
                </a:solidFill>
                <a:latin typeface="Open Sans"/>
              </a:rPr>
              <a:t>Belangrijke samenwerkingspartner van de gemeente</a:t>
            </a:r>
          </a:p>
          <a:p>
            <a:pPr marL="285750" indent="-285750">
              <a:lnSpc>
                <a:spcPct val="150000"/>
              </a:lnSpc>
              <a:buFont typeface="Arial" panose="020B0604020202020204" pitchFamily="34" charset="0"/>
              <a:buChar char="•"/>
            </a:pPr>
            <a:r>
              <a:rPr lang="nl-NL" sz="1800" dirty="0">
                <a:solidFill>
                  <a:srgbClr val="000000"/>
                </a:solidFill>
                <a:latin typeface="Open Sans"/>
              </a:rPr>
              <a:t>Activiteiten: meekijken offertes van bewoners, kennen de weg in subsidieaanvragen en sparren met gemeente over warmtenetten. Willen ‘</a:t>
            </a:r>
            <a:r>
              <a:rPr lang="nl-NL" sz="1800" dirty="0" err="1">
                <a:solidFill>
                  <a:srgbClr val="000000"/>
                </a:solidFill>
                <a:latin typeface="Open Sans"/>
              </a:rPr>
              <a:t>urban</a:t>
            </a:r>
            <a:r>
              <a:rPr lang="nl-NL" sz="1800" dirty="0">
                <a:solidFill>
                  <a:srgbClr val="000000"/>
                </a:solidFill>
                <a:latin typeface="Open Sans"/>
              </a:rPr>
              <a:t> verwarmingssprookjes’ de wereld uit helpen</a:t>
            </a:r>
          </a:p>
          <a:p>
            <a:pPr marL="285750" indent="-285750">
              <a:lnSpc>
                <a:spcPct val="150000"/>
              </a:lnSpc>
              <a:buFont typeface="Arial" panose="020B0604020202020204" pitchFamily="34" charset="0"/>
              <a:buChar char="•"/>
            </a:pPr>
            <a:r>
              <a:rPr lang="nl-NL" sz="1800" dirty="0">
                <a:solidFill>
                  <a:srgbClr val="000000"/>
                </a:solidFill>
                <a:latin typeface="Open Sans"/>
              </a:rPr>
              <a:t>Vult de leemtes die de gemeente niet kan invullen, maar is ook een belangenorganisatie van de wijk inzake de energietransitie</a:t>
            </a:r>
          </a:p>
          <a:p>
            <a:pPr marL="285750" indent="-285750">
              <a:lnSpc>
                <a:spcPct val="150000"/>
              </a:lnSpc>
              <a:buFont typeface="Arial" panose="020B0604020202020204" pitchFamily="34" charset="0"/>
              <a:buChar char="•"/>
            </a:pPr>
            <a:r>
              <a:rPr lang="nl-NL" sz="1800" dirty="0">
                <a:solidFill>
                  <a:srgbClr val="000000"/>
                </a:solidFill>
                <a:latin typeface="Open Sans"/>
              </a:rPr>
              <a:t>Declareert kosten bij gemeente en mag gebruik maken van faciliteiten</a:t>
            </a:r>
          </a:p>
        </p:txBody>
      </p:sp>
    </p:spTree>
    <p:extLst>
      <p:ext uri="{BB962C8B-B14F-4D97-AF65-F5344CB8AC3E}">
        <p14:creationId xmlns:p14="http://schemas.microsoft.com/office/powerpoint/2010/main" val="401172733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934508" y="1539518"/>
            <a:ext cx="11034579"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r>
              <a:rPr lang="nl-NL" sz="3600" b="1">
                <a:solidFill>
                  <a:schemeClr val="tx1">
                    <a:lumMod val="95000"/>
                    <a:lumOff val="5000"/>
                  </a:schemeClr>
                </a:solidFill>
                <a:latin typeface="Arial" panose="020B0604020202020204" pitchFamily="34" charset="0"/>
                <a:cs typeface="Arial" panose="020B0604020202020204" pitchFamily="34" charset="0"/>
              </a:rPr>
              <a:t>Het belang van burgercollectieven</a:t>
            </a:r>
          </a:p>
        </p:txBody>
      </p:sp>
      <p:sp>
        <p:nvSpPr>
          <p:cNvPr id="8" name="Rectangle 6">
            <a:extLst>
              <a:ext uri="{FF2B5EF4-FFF2-40B4-BE49-F238E27FC236}">
                <a16:creationId xmlns:a16="http://schemas.microsoft.com/office/drawing/2014/main" id="{8729A7A1-3A5D-43A0-830C-CE59918B9F64}"/>
              </a:ext>
            </a:extLst>
          </p:cNvPr>
          <p:cNvSpPr txBox="1"/>
          <p:nvPr/>
        </p:nvSpPr>
        <p:spPr>
          <a:xfrm>
            <a:off x="934508" y="2682124"/>
            <a:ext cx="11257493" cy="328955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pPr marL="342900" indent="-342900">
              <a:buFont typeface="+mj-lt"/>
              <a:buAutoNum type="arabicPeriod"/>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Ze zijn dé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lokale, ervaren en praktische uitvoerders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van de lokale energietransitie.</a:t>
            </a:r>
          </a:p>
          <a:p>
            <a:pPr marL="342900" indent="-342900">
              <a:buFont typeface="+mj-lt"/>
              <a:buAutoNum type="arabicPeriod"/>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Ze zorgen voor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draagvlak en participatie</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onder bewoners.</a:t>
            </a:r>
          </a:p>
          <a:p>
            <a:pPr marL="342900" indent="-342900">
              <a:buFont typeface="+mj-lt"/>
              <a:buAutoNum type="arabicPeriod"/>
            </a:pP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Ze realiseren de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50% lokaal eigendom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bij lokale energieprojecten, zoals ten doel gesteld in het Klimaatakkoord. </a:t>
            </a:r>
          </a:p>
          <a:p>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Burgercollectieven zijn een </a:t>
            </a:r>
            <a:r>
              <a:rPr lang="nl-NL" sz="1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logische samenwerkingspartner </a:t>
            </a:r>
            <a:r>
              <a:rPr lang="nl-NL" sz="18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voor de gemeente.</a:t>
            </a:r>
          </a:p>
          <a:p>
            <a:endParaRPr lang="nl-NL" sz="14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Pijl: rechts 1">
            <a:extLst>
              <a:ext uri="{FF2B5EF4-FFF2-40B4-BE49-F238E27FC236}">
                <a16:creationId xmlns:a16="http://schemas.microsoft.com/office/drawing/2014/main" id="{DF9B8B92-08EE-1631-0074-303BEE2C0D3A}"/>
              </a:ext>
            </a:extLst>
          </p:cNvPr>
          <p:cNvSpPr/>
          <p:nvPr/>
        </p:nvSpPr>
        <p:spPr>
          <a:xfrm>
            <a:off x="1050950" y="5282601"/>
            <a:ext cx="571500" cy="307618"/>
          </a:xfrm>
          <a:prstGeom prst="rightArrow">
            <a:avLst/>
          </a:prstGeom>
          <a:solidFill>
            <a:srgbClr val="B0CB52"/>
          </a:solidFill>
          <a:ln>
            <a:noFill/>
          </a:ln>
        </p:spPr>
        <p:style>
          <a:lnRef idx="3">
            <a:schemeClr val="lt1"/>
          </a:lnRef>
          <a:fillRef idx="1">
            <a:schemeClr val="accent6"/>
          </a:fillRef>
          <a:effectRef idx="1">
            <a:schemeClr val="accent6"/>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mn-lt"/>
              <a:ea typeface="+mn-ea"/>
              <a:cs typeface="+mn-cs"/>
              <a:sym typeface="Calibri"/>
            </a:endParaRPr>
          </a:p>
        </p:txBody>
      </p:sp>
      <p:pic>
        <p:nvPicPr>
          <p:cNvPr id="3" name="Graphic 2" descr="Groep mannen met effen opvulling">
            <a:extLst>
              <a:ext uri="{FF2B5EF4-FFF2-40B4-BE49-F238E27FC236}">
                <a16:creationId xmlns:a16="http://schemas.microsoft.com/office/drawing/2014/main" id="{13FB5734-7A0A-2EFA-2B3D-DCC52FBC68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3305" y="256541"/>
            <a:ext cx="769442" cy="769442"/>
          </a:xfrm>
          <a:prstGeom prst="rect">
            <a:avLst/>
          </a:prstGeom>
        </p:spPr>
      </p:pic>
      <p:pic>
        <p:nvPicPr>
          <p:cNvPr id="4" name="Afbeelding 3">
            <a:extLst>
              <a:ext uri="{FF2B5EF4-FFF2-40B4-BE49-F238E27FC236}">
                <a16:creationId xmlns:a16="http://schemas.microsoft.com/office/drawing/2014/main" id="{A65BB0D6-181B-B03D-06B7-A57F9BF18304}"/>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spTree>
    <p:extLst>
      <p:ext uri="{BB962C8B-B14F-4D97-AF65-F5344CB8AC3E}">
        <p14:creationId xmlns:p14="http://schemas.microsoft.com/office/powerpoint/2010/main" val="191392627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pic>
        <p:nvPicPr>
          <p:cNvPr id="2" name="Graphic 1" descr="Groep mannen met effen opvulling">
            <a:extLst>
              <a:ext uri="{FF2B5EF4-FFF2-40B4-BE49-F238E27FC236}">
                <a16:creationId xmlns:a16="http://schemas.microsoft.com/office/drawing/2014/main" id="{AABD7160-D55C-0DC9-D6C1-3E564A10D1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3305" y="256541"/>
            <a:ext cx="769442" cy="769442"/>
          </a:xfrm>
          <a:prstGeom prst="rect">
            <a:avLst/>
          </a:prstGeom>
        </p:spPr>
      </p:pic>
      <p:pic>
        <p:nvPicPr>
          <p:cNvPr id="4" name="Afbeelding 3">
            <a:extLst>
              <a:ext uri="{FF2B5EF4-FFF2-40B4-BE49-F238E27FC236}">
                <a16:creationId xmlns:a16="http://schemas.microsoft.com/office/drawing/2014/main" id="{08B7CEF0-7A2D-9B96-CAC5-CAF9BC170E29}"/>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6" name="Afbeelding 5">
            <a:extLst>
              <a:ext uri="{FF2B5EF4-FFF2-40B4-BE49-F238E27FC236}">
                <a16:creationId xmlns:a16="http://schemas.microsoft.com/office/drawing/2014/main" id="{AC2867FB-CDD0-4E4A-CD0C-FB3349461AE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44484" y="1050491"/>
            <a:ext cx="8068301" cy="5376063"/>
          </a:xfrm>
          <a:prstGeom prst="rect">
            <a:avLst/>
          </a:prstGeom>
        </p:spPr>
      </p:pic>
    </p:spTree>
    <p:extLst>
      <p:ext uri="{BB962C8B-B14F-4D97-AF65-F5344CB8AC3E}">
        <p14:creationId xmlns:p14="http://schemas.microsoft.com/office/powerpoint/2010/main" val="239784053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6" name="Rectangle 4"/>
          <p:cNvSpPr/>
          <p:nvPr/>
        </p:nvSpPr>
        <p:spPr>
          <a:xfrm>
            <a:off x="1" y="0"/>
            <a:ext cx="12192000" cy="769442"/>
          </a:xfrm>
          <a:prstGeom prst="rect">
            <a:avLst/>
          </a:prstGeom>
          <a:solidFill>
            <a:schemeClr val="bg1">
              <a:alpha val="50000"/>
            </a:schemeClr>
          </a:solidFill>
          <a:ln w="12700">
            <a:miter lim="400000"/>
          </a:ln>
        </p:spPr>
        <p:txBody>
          <a:bodyPr lIns="45719" rIns="45719" anchor="ctr"/>
          <a:lstStyle/>
          <a:p>
            <a:pPr algn="ctr">
              <a:defRPr>
                <a:solidFill>
                  <a:srgbClr val="FFFFFF"/>
                </a:solidFill>
              </a:defRPr>
            </a:pPr>
            <a:endParaRPr/>
          </a:p>
        </p:txBody>
      </p:sp>
      <p:sp>
        <p:nvSpPr>
          <p:cNvPr id="14" name="Subtitle 2">
            <a:extLst>
              <a:ext uri="{FF2B5EF4-FFF2-40B4-BE49-F238E27FC236}">
                <a16:creationId xmlns:a16="http://schemas.microsoft.com/office/drawing/2014/main" id="{0FF9EE69-50C3-444F-ABA5-5F9A5D31A4CF}"/>
              </a:ext>
            </a:extLst>
          </p:cNvPr>
          <p:cNvSpPr txBox="1"/>
          <p:nvPr/>
        </p:nvSpPr>
        <p:spPr>
          <a:xfrm>
            <a:off x="934508" y="1539518"/>
            <a:ext cx="11130113"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spcBef>
                <a:spcPts val="1000"/>
              </a:spcBef>
              <a:defRPr sz="4400">
                <a:solidFill>
                  <a:srgbClr val="FFFFFF"/>
                </a:solidFill>
                <a:latin typeface="Source Sans Pro Black"/>
                <a:ea typeface="Source Sans Pro Black"/>
                <a:cs typeface="Source Sans Pro Black"/>
                <a:sym typeface="Source Sans Pro Black"/>
              </a:defRPr>
            </a:lvl1pPr>
          </a:lstStyle>
          <a:p>
            <a:endParaRPr lang="nl-NL" sz="3600" b="1">
              <a:solidFill>
                <a:schemeClr val="tx1">
                  <a:lumMod val="95000"/>
                  <a:lumOff val="5000"/>
                </a:schemeClr>
              </a:solidFill>
              <a:latin typeface="Montserrat" panose="00000500000000000000" pitchFamily="2" charset="0"/>
            </a:endParaRPr>
          </a:p>
        </p:txBody>
      </p:sp>
      <p:sp>
        <p:nvSpPr>
          <p:cNvPr id="8" name="Rectangle 6">
            <a:extLst>
              <a:ext uri="{FF2B5EF4-FFF2-40B4-BE49-F238E27FC236}">
                <a16:creationId xmlns:a16="http://schemas.microsoft.com/office/drawing/2014/main" id="{8729A7A1-3A5D-43A0-830C-CE59918B9F64}"/>
              </a:ext>
            </a:extLst>
          </p:cNvPr>
          <p:cNvSpPr txBox="1"/>
          <p:nvPr/>
        </p:nvSpPr>
        <p:spPr>
          <a:xfrm>
            <a:off x="934508" y="2730781"/>
            <a:ext cx="10556908" cy="46358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nSpc>
                <a:spcPct val="150000"/>
              </a:lnSpc>
              <a:defRPr sz="900">
                <a:solidFill>
                  <a:srgbClr val="FFFFFF"/>
                </a:solidFill>
                <a:latin typeface="Lato Regular"/>
                <a:ea typeface="Lato Regular"/>
                <a:cs typeface="Lato Regular"/>
                <a:sym typeface="Lato Regular"/>
              </a:defRPr>
            </a:lvl1pPr>
          </a:lstStyle>
          <a:p>
            <a:endParaRPr lang="nl-NL" sz="1800" i="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Groep mannen met effen opvulling">
            <a:extLst>
              <a:ext uri="{FF2B5EF4-FFF2-40B4-BE49-F238E27FC236}">
                <a16:creationId xmlns:a16="http://schemas.microsoft.com/office/drawing/2014/main" id="{40EE9154-2531-FACF-113E-C8A255F143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3305" y="256541"/>
            <a:ext cx="769442" cy="769442"/>
          </a:xfrm>
          <a:prstGeom prst="rect">
            <a:avLst/>
          </a:prstGeom>
        </p:spPr>
      </p:pic>
      <p:pic>
        <p:nvPicPr>
          <p:cNvPr id="3" name="Afbeelding 2">
            <a:extLst>
              <a:ext uri="{FF2B5EF4-FFF2-40B4-BE49-F238E27FC236}">
                <a16:creationId xmlns:a16="http://schemas.microsoft.com/office/drawing/2014/main" id="{527BF989-ECA4-4A06-F770-CF401738091D}"/>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819863" y="229569"/>
            <a:ext cx="1060495" cy="1060495"/>
          </a:xfrm>
          <a:prstGeom prst="rect">
            <a:avLst/>
          </a:prstGeom>
        </p:spPr>
      </p:pic>
      <p:pic>
        <p:nvPicPr>
          <p:cNvPr id="6" name="Afbeelding 5">
            <a:extLst>
              <a:ext uri="{FF2B5EF4-FFF2-40B4-BE49-F238E27FC236}">
                <a16:creationId xmlns:a16="http://schemas.microsoft.com/office/drawing/2014/main" id="{822BA1AD-6665-D13E-2933-3157148F624D}"/>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2511606" y="1113638"/>
            <a:ext cx="7402710" cy="4874207"/>
          </a:xfrm>
          <a:prstGeom prst="rect">
            <a:avLst/>
          </a:prstGeom>
        </p:spPr>
      </p:pic>
    </p:spTree>
    <p:extLst>
      <p:ext uri="{BB962C8B-B14F-4D97-AF65-F5344CB8AC3E}">
        <p14:creationId xmlns:p14="http://schemas.microsoft.com/office/powerpoint/2010/main" val="3686161051"/>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8C0F7BD6C1EC4E868C6448BFF03B41" ma:contentTypeVersion="16" ma:contentTypeDescription="Een nieuw document maken." ma:contentTypeScope="" ma:versionID="25ce0c92849f06b373718e1d09001dbc">
  <xsd:schema xmlns:xsd="http://www.w3.org/2001/XMLSchema" xmlns:xs="http://www.w3.org/2001/XMLSchema" xmlns:p="http://schemas.microsoft.com/office/2006/metadata/properties" xmlns:ns2="c6a86fed-8fa0-42d4-8553-fc31690fed78" xmlns:ns3="b713c283-f381-4173-85fc-f093847daf94" targetNamespace="http://schemas.microsoft.com/office/2006/metadata/properties" ma:root="true" ma:fieldsID="555902ff0b550adc15f56f4af0e6b69e" ns2:_="" ns3:_="">
    <xsd:import namespace="c6a86fed-8fa0-42d4-8553-fc31690fed78"/>
    <xsd:import namespace="b713c283-f381-4173-85fc-f093847daf9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a86fed-8fa0-42d4-8553-fc31690fed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008f045e-f90b-4b3e-958e-3600deb9141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13c283-f381-4173-85fc-f093847daf9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13f4ea7-0d74-4cbc-83e3-3dc6dc3bf0e0}" ma:internalName="TaxCatchAll" ma:showField="CatchAllData" ma:web="b713c283-f381-4173-85fc-f093847daf9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a86fed-8fa0-42d4-8553-fc31690fed78">
      <Terms xmlns="http://schemas.microsoft.com/office/infopath/2007/PartnerControls"/>
    </lcf76f155ced4ddcb4097134ff3c332f>
    <TaxCatchAll xmlns="b713c283-f381-4173-85fc-f093847daf94" xsi:nil="true"/>
    <SharedWithUsers xmlns="b713c283-f381-4173-85fc-f093847daf94">
      <UserInfo>
        <DisplayName>Ante Sellis | HIER</DisplayName>
        <AccountId>20</AccountId>
        <AccountType/>
      </UserInfo>
      <UserInfo>
        <DisplayName>Anouk Overbeek | HIER</DisplayName>
        <AccountId>12</AccountId>
        <AccountType/>
      </UserInfo>
    </SharedWithUsers>
  </documentManagement>
</p:properties>
</file>

<file path=customXml/itemProps1.xml><?xml version="1.0" encoding="utf-8"?>
<ds:datastoreItem xmlns:ds="http://schemas.openxmlformats.org/officeDocument/2006/customXml" ds:itemID="{C1A0562F-31D5-474A-910C-D29F7C3169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a86fed-8fa0-42d4-8553-fc31690fed78"/>
    <ds:schemaRef ds:uri="b713c283-f381-4173-85fc-f093847daf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8CD8E3-F8CE-4917-BFB7-ACE1545A9A07}">
  <ds:schemaRefs>
    <ds:schemaRef ds:uri="http://schemas.microsoft.com/sharepoint/v3/contenttype/forms"/>
  </ds:schemaRefs>
</ds:datastoreItem>
</file>

<file path=customXml/itemProps3.xml><?xml version="1.0" encoding="utf-8"?>
<ds:datastoreItem xmlns:ds="http://schemas.openxmlformats.org/officeDocument/2006/customXml" ds:itemID="{C90C8C2E-9379-4289-A86E-B0C294360EA5}">
  <ds:schemaRefs>
    <ds:schemaRef ds:uri="c6a86fed-8fa0-42d4-8553-fc31690fed78"/>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b713c283-f381-4173-85fc-f093847daf94"/>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1800</TotalTime>
  <Words>3001</Words>
  <Application>Microsoft Office PowerPoint</Application>
  <PresentationFormat>Breedbeeld</PresentationFormat>
  <Paragraphs>242</Paragraphs>
  <Slides>68</Slides>
  <Notes>62</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68</vt:i4>
      </vt:variant>
    </vt:vector>
  </HeadingPairs>
  <TitlesOfParts>
    <vt:vector size="77" baseType="lpstr">
      <vt:lpstr>Arial</vt:lpstr>
      <vt:lpstr>Open Sans</vt:lpstr>
      <vt:lpstr>Calibri</vt:lpstr>
      <vt:lpstr>Segoe UI</vt:lpstr>
      <vt:lpstr>Montserrat</vt:lpstr>
      <vt:lpstr>Raleway</vt:lpstr>
      <vt:lpstr>Symbol</vt:lpstr>
      <vt:lpstr>Calibri Light</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Anouk Overbeek | HIER</dc:creator>
  <cp:lastModifiedBy>Ante Sellis | HIER</cp:lastModifiedBy>
  <cp:revision>44</cp:revision>
  <dcterms:modified xsi:type="dcterms:W3CDTF">2025-04-09T12:13:40Z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0x010100708C0F7BD6C1EC4E868C6448BFF03B41</vt:lpwstr>
  </property>
  <property fmtid="{D5CDD505-2E9C-101B-9397-08002B2CF9AE}" pid="3" name="AuthorIds_UIVersion_3072">
    <vt:lpwstr>30</vt:lpwstr>
  </property>
  <property fmtid="{D5CDD505-2E9C-101B-9397-08002B2CF9AE}" pid="4" name="AuthorIds_UIVersion_4608">
    <vt:lpwstr>30</vt:lpwstr>
  </property>
  <property fmtid="{D5CDD505-2E9C-101B-9397-08002B2CF9AE}" pid="5" name="MediaServiceImageTags">
    <vt:lpwstr/>
  </property>
</Properties>
</file>